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sldIdLst>
    <p:sldId id="256" r:id="rId2"/>
    <p:sldId id="492" r:id="rId3"/>
    <p:sldId id="452" r:id="rId4"/>
    <p:sldId id="451" r:id="rId5"/>
    <p:sldId id="413" r:id="rId6"/>
    <p:sldId id="429" r:id="rId7"/>
    <p:sldId id="419" r:id="rId8"/>
    <p:sldId id="441" r:id="rId9"/>
    <p:sldId id="463" r:id="rId10"/>
    <p:sldId id="457" r:id="rId11"/>
    <p:sldId id="460" r:id="rId12"/>
    <p:sldId id="458" r:id="rId13"/>
    <p:sldId id="464" r:id="rId14"/>
    <p:sldId id="488" r:id="rId15"/>
    <p:sldId id="489" r:id="rId16"/>
    <p:sldId id="490" r:id="rId17"/>
    <p:sldId id="491" r:id="rId18"/>
    <p:sldId id="494" r:id="rId19"/>
    <p:sldId id="495" r:id="rId20"/>
    <p:sldId id="468" r:id="rId21"/>
    <p:sldId id="469" r:id="rId22"/>
    <p:sldId id="470" r:id="rId23"/>
    <p:sldId id="456" r:id="rId24"/>
    <p:sldId id="394" r:id="rId25"/>
    <p:sldId id="461" r:id="rId26"/>
    <p:sldId id="353" r:id="rId27"/>
    <p:sldId id="466" r:id="rId28"/>
    <p:sldId id="467" r:id="rId29"/>
    <p:sldId id="375" r:id="rId30"/>
    <p:sldId id="364" r:id="rId31"/>
    <p:sldId id="368" r:id="rId32"/>
    <p:sldId id="472" r:id="rId33"/>
    <p:sldId id="444" r:id="rId34"/>
    <p:sldId id="336" r:id="rId35"/>
    <p:sldId id="348" r:id="rId36"/>
    <p:sldId id="338" r:id="rId37"/>
    <p:sldId id="487" r:id="rId38"/>
    <p:sldId id="485" r:id="rId39"/>
    <p:sldId id="473" r:id="rId40"/>
    <p:sldId id="481" r:id="rId41"/>
    <p:sldId id="482" r:id="rId42"/>
    <p:sldId id="483" r:id="rId43"/>
    <p:sldId id="484" r:id="rId4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140" autoAdjust="0"/>
  </p:normalViewPr>
  <p:slideViewPr>
    <p:cSldViewPr>
      <p:cViewPr>
        <p:scale>
          <a:sx n="121" d="100"/>
          <a:sy n="121" d="100"/>
        </p:scale>
        <p:origin x="-2130"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75A3155-076A-4979-AEAB-DCC19421CE08}" type="datetimeFigureOut">
              <a:rPr lang="en-GB" smtClean="0"/>
              <a:pPr/>
              <a:t>31/08/2019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3D12CE3-E2BA-4BFC-86F5-32E3314ED2E4}" type="slidenum">
              <a:rPr lang="en-GB" smtClean="0"/>
              <a:pPr/>
              <a:t>‹#›</a:t>
            </a:fld>
            <a:endParaRPr lang="en-GB"/>
          </a:p>
        </p:txBody>
      </p:sp>
    </p:spTree>
    <p:extLst>
      <p:ext uri="{BB962C8B-B14F-4D97-AF65-F5344CB8AC3E}">
        <p14:creationId xmlns:p14="http://schemas.microsoft.com/office/powerpoint/2010/main" val="134865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67E5B6-5A1B-47B1-B552-7CA3B0D0E535}" type="datetime1">
              <a:rPr lang="en-GB" smtClean="0"/>
              <a:t>31/08/2019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70393-41ED-4A84-B0C3-BB5FA10F025A}" type="datetime1">
              <a:rPr lang="en-GB" smtClean="0"/>
              <a:t>31/08/2019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1CD3D4-4C4A-4338-B5D9-6AAB85259D5D}" type="datetime1">
              <a:rPr lang="en-GB" smtClean="0"/>
              <a:t>31/08/2019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185283-2D34-4F63-8D3D-CE32187D7596}" type="datetime1">
              <a:rPr lang="en-GB" smtClean="0"/>
              <a:t>31/08/2019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AC1C17-427D-4448-A061-D01BC47DF56B}" type="datetime1">
              <a:rPr lang="en-GB" smtClean="0"/>
              <a:t>31/08/2019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2C16E6-C5E1-4EA2-8118-96B2CE365FB4}" type="datetime1">
              <a:rPr lang="en-GB" smtClean="0"/>
              <a:t>31/08/2019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DECCCC1-B399-458D-8857-847072629BD2}" type="datetime1">
              <a:rPr lang="en-GB" smtClean="0"/>
              <a:t>31/08/2019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54391E4-860F-4F58-9F63-3B1FB82B13A2}" type="datetime1">
              <a:rPr lang="en-GB" smtClean="0"/>
              <a:t>31/08/2019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DB5FE-BC54-4B6B-9B34-C8E8B315DF95}" type="datetime1">
              <a:rPr lang="en-GB" smtClean="0"/>
              <a:t>31/08/2019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A388CC-F74C-41E8-9603-56F12063204B}" type="datetime1">
              <a:rPr lang="en-GB" smtClean="0"/>
              <a:t>31/08/2019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D35F67-9778-4037-9A63-1D282670114D}" type="datetime1">
              <a:rPr lang="en-GB" smtClean="0"/>
              <a:t>31/08/2019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97B597-DB5C-49A7-8AF5-93AFC7E04E1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1C78D-62BD-4DA2-A1E7-DD313475926D}" type="datetime1">
              <a:rPr lang="en-GB" smtClean="0"/>
              <a:t>31/08/2019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7B597-DB5C-49A7-8AF5-93AFC7E04E1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3816424"/>
          </a:xfrm>
        </p:spPr>
        <p:txBody>
          <a:bodyPr>
            <a:normAutofit fontScale="90000"/>
          </a:bodyPr>
          <a:lstStyle/>
          <a:p>
            <a:r>
              <a:rPr lang="en-GB" dirty="0"/>
              <a:t/>
            </a:r>
            <a:br>
              <a:rPr lang="en-GB" dirty="0"/>
            </a:br>
            <a:r>
              <a:rPr lang="en-GB" dirty="0"/>
              <a:t>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endParaRPr lang="en-GB" sz="2700" dirty="0">
              <a:solidFill>
                <a:schemeClr val="bg1">
                  <a:lumMod val="50000"/>
                </a:schemeClr>
              </a:solidFill>
            </a:endParaRPr>
          </a:p>
        </p:txBody>
      </p:sp>
      <p:sp>
        <p:nvSpPr>
          <p:cNvPr id="3" name="Subtitle 2"/>
          <p:cNvSpPr>
            <a:spLocks noGrp="1"/>
          </p:cNvSpPr>
          <p:nvPr>
            <p:ph type="subTitle" idx="1"/>
          </p:nvPr>
        </p:nvSpPr>
        <p:spPr>
          <a:xfrm>
            <a:off x="1371600" y="4077072"/>
            <a:ext cx="6400800" cy="2160240"/>
          </a:xfrm>
        </p:spPr>
        <p:txBody>
          <a:bodyPr>
            <a:normAutofit/>
          </a:bodyPr>
          <a:lstStyle/>
          <a:p>
            <a:endParaRPr lang="en-GB" sz="2400" dirty="0"/>
          </a:p>
          <a:p>
            <a:endParaRPr lang="en-GB" sz="2400" dirty="0"/>
          </a:p>
        </p:txBody>
      </p:sp>
      <p:sp>
        <p:nvSpPr>
          <p:cNvPr id="6" name="Subtitle 2"/>
          <p:cNvSpPr txBox="1">
            <a:spLocks/>
          </p:cNvSpPr>
          <p:nvPr/>
        </p:nvSpPr>
        <p:spPr>
          <a:xfrm>
            <a:off x="1524000" y="3212976"/>
            <a:ext cx="6400800" cy="122413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GB" sz="24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4000" b="0" i="1"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4" name="Rectangle 3">
            <a:extLst>
              <a:ext uri="{FF2B5EF4-FFF2-40B4-BE49-F238E27FC236}">
                <a16:creationId xmlns="" xmlns:a16="http://schemas.microsoft.com/office/drawing/2014/main" id="{D29D5640-37B6-439A-BC30-6C1753F88224}"/>
              </a:ext>
            </a:extLst>
          </p:cNvPr>
          <p:cNvSpPr/>
          <p:nvPr/>
        </p:nvSpPr>
        <p:spPr>
          <a:xfrm>
            <a:off x="990600" y="1628803"/>
            <a:ext cx="7772400" cy="5570756"/>
          </a:xfrm>
          <a:prstGeom prst="rect">
            <a:avLst/>
          </a:prstGeom>
        </p:spPr>
        <p:txBody>
          <a:bodyPr wrap="square">
            <a:spAutoFit/>
          </a:bodyPr>
          <a:lstStyle/>
          <a:p>
            <a:pPr algn="ctr"/>
            <a:r>
              <a:rPr lang="en-GB" sz="4800" dirty="0"/>
              <a:t>LLOYDS  BANKING  GROUP</a:t>
            </a:r>
          </a:p>
          <a:p>
            <a:pPr algn="ctr"/>
            <a:endParaRPr lang="en-GB" sz="2800" dirty="0"/>
          </a:p>
          <a:p>
            <a:pPr algn="ctr"/>
            <a:endParaRPr lang="en-GB" sz="2800" dirty="0"/>
          </a:p>
          <a:p>
            <a:pPr algn="ctr"/>
            <a:r>
              <a:rPr lang="en-GB" sz="2800" dirty="0"/>
              <a:t>Widespread wrongdoing </a:t>
            </a:r>
          </a:p>
          <a:p>
            <a:pPr algn="ctr"/>
            <a:r>
              <a:rPr lang="en-GB" sz="2800" dirty="0" smtClean="0"/>
              <a:t>and </a:t>
            </a:r>
            <a:r>
              <a:rPr lang="en-GB" sz="2800" dirty="0"/>
              <a:t>criminal fraud</a:t>
            </a:r>
          </a:p>
          <a:p>
            <a:pPr algn="ctr"/>
            <a:endParaRPr lang="en-GB" sz="2400" dirty="0"/>
          </a:p>
          <a:p>
            <a:pPr algn="ctr"/>
            <a:endParaRPr lang="en-GB" sz="2400" dirty="0"/>
          </a:p>
          <a:p>
            <a:pPr algn="ctr"/>
            <a:endParaRPr lang="en-GB" dirty="0"/>
          </a:p>
          <a:p>
            <a:pPr algn="ctr"/>
            <a:r>
              <a:rPr lang="en-GB" sz="2000" dirty="0" smtClean="0"/>
              <a:t>4</a:t>
            </a:r>
            <a:r>
              <a:rPr lang="en-GB" sz="2000" baseline="30000" dirty="0" smtClean="0"/>
              <a:t>th</a:t>
            </a:r>
            <a:r>
              <a:rPr lang="en-GB" sz="2000" dirty="0" smtClean="0"/>
              <a:t> September </a:t>
            </a:r>
            <a:r>
              <a:rPr lang="en-GB" sz="2000" dirty="0"/>
              <a:t>2019</a:t>
            </a:r>
            <a:br>
              <a:rPr lang="en-GB" sz="2000" dirty="0"/>
            </a:br>
            <a:endParaRPr lang="en-GB" sz="2000" dirty="0" smtClean="0"/>
          </a:p>
          <a:p>
            <a:pPr algn="ctr"/>
            <a:r>
              <a:rPr lang="en-GB" sz="2000" dirty="0" smtClean="0"/>
              <a:t>Westminster Central Hall </a:t>
            </a:r>
            <a:r>
              <a:rPr lang="en-GB" sz="2000" dirty="0"/>
              <a:t/>
            </a:r>
            <a:br>
              <a:rPr lang="en-GB" sz="2000" dirty="0"/>
            </a:br>
            <a:endParaRPr lang="en-GB" sz="2000" dirty="0"/>
          </a:p>
          <a:p>
            <a:pPr algn="ctr"/>
            <a:r>
              <a:rPr lang="en-GB" sz="2400" dirty="0"/>
              <a:t/>
            </a:r>
            <a:br>
              <a:rPr lang="en-GB" sz="2400" dirty="0"/>
            </a:br>
            <a:endParaRPr lang="en-GB"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Asset Theft Frauds</a:t>
            </a:r>
          </a:p>
        </p:txBody>
      </p:sp>
      <p:sp>
        <p:nvSpPr>
          <p:cNvPr id="3" name="Content Placeholder 2"/>
          <p:cNvSpPr>
            <a:spLocks noGrp="1"/>
          </p:cNvSpPr>
          <p:nvPr>
            <p:ph idx="1"/>
          </p:nvPr>
        </p:nvSpPr>
        <p:spPr/>
        <p:txBody>
          <a:bodyPr/>
          <a:lstStyle/>
          <a:p>
            <a:pPr algn="just"/>
            <a:r>
              <a:rPr lang="en-GB" dirty="0"/>
              <a:t>Originated well before the 2008 banking crisis but went into overdrive after this event.</a:t>
            </a:r>
          </a:p>
          <a:p>
            <a:pPr algn="just"/>
            <a:r>
              <a:rPr lang="en-GB" dirty="0"/>
              <a:t>By engineering </a:t>
            </a:r>
            <a:r>
              <a:rPr lang="en-GB" dirty="0" smtClean="0"/>
              <a:t>notional customers</a:t>
            </a:r>
            <a:r>
              <a:rPr lang="en-GB" dirty="0"/>
              <a:t>’ defaults, capital could be re-allocated from non-core (lower grade) to core (higher grade borrowers) assets.</a:t>
            </a:r>
          </a:p>
          <a:p>
            <a:pPr algn="just"/>
            <a:r>
              <a:rPr lang="en-GB" dirty="0" smtClean="0"/>
              <a:t>Branded panel </a:t>
            </a:r>
            <a:r>
              <a:rPr lang="en-GB" dirty="0"/>
              <a:t>accounting firms </a:t>
            </a:r>
            <a:r>
              <a:rPr lang="en-GB" dirty="0" smtClean="0"/>
              <a:t>(agents) were </a:t>
            </a:r>
            <a:r>
              <a:rPr lang="en-GB" dirty="0"/>
              <a:t>used to take control of customers’ businesses.</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10</a:t>
            </a:fld>
            <a:endParaRPr lang="en-GB"/>
          </a:p>
        </p:txBody>
      </p:sp>
    </p:spTree>
    <p:extLst>
      <p:ext uri="{BB962C8B-B14F-4D97-AF65-F5344CB8AC3E}">
        <p14:creationId xmlns:p14="http://schemas.microsoft.com/office/powerpoint/2010/main" val="1575970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Lloyds’ professional agents </a:t>
            </a:r>
            <a:br>
              <a:rPr lang="en-GB" dirty="0"/>
            </a:br>
            <a:r>
              <a:rPr lang="en-GB" sz="3100" dirty="0"/>
              <a:t>- protected from investigation - </a:t>
            </a:r>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pPr algn="just"/>
            <a:r>
              <a:rPr lang="en-GB" dirty="0"/>
              <a:t>Whole </a:t>
            </a:r>
            <a:r>
              <a:rPr lang="en-GB" dirty="0" smtClean="0"/>
              <a:t>agent firms </a:t>
            </a:r>
            <a:r>
              <a:rPr lang="en-GB" dirty="0"/>
              <a:t>of solicitors, insolvency practitioners </a:t>
            </a:r>
            <a:r>
              <a:rPr lang="en-GB" dirty="0" smtClean="0"/>
              <a:t>accountants, providers of </a:t>
            </a:r>
            <a:r>
              <a:rPr lang="en-GB" dirty="0" err="1" smtClean="0"/>
              <a:t>secondees</a:t>
            </a:r>
            <a:r>
              <a:rPr lang="en-GB" dirty="0" smtClean="0"/>
              <a:t> and </a:t>
            </a:r>
            <a:r>
              <a:rPr lang="en-GB" dirty="0"/>
              <a:t>receivers </a:t>
            </a:r>
            <a:r>
              <a:rPr lang="en-GB" dirty="0" smtClean="0"/>
              <a:t>with bailiffs have </a:t>
            </a:r>
            <a:r>
              <a:rPr lang="en-GB" dirty="0"/>
              <a:t>engaged in, and profited substantially from, the most widespread white-collar fraud the UK has ever seen</a:t>
            </a:r>
            <a:r>
              <a:rPr lang="en-GB" dirty="0" smtClean="0"/>
              <a:t>.				</a:t>
            </a:r>
            <a:endParaRPr lang="en-GB" dirty="0"/>
          </a:p>
          <a:p>
            <a:pPr algn="just"/>
            <a:r>
              <a:rPr lang="en-GB" dirty="0"/>
              <a:t>They have submitted false information into court to bankrupt customers, provided knowingly incorrect information to the Land Registry and engaged in receivership fraud</a:t>
            </a:r>
            <a:r>
              <a:rPr lang="en-GB" dirty="0" smtClean="0"/>
              <a:t>.				</a:t>
            </a:r>
            <a:endParaRPr lang="en-GB" dirty="0"/>
          </a:p>
          <a:p>
            <a:pPr algn="just"/>
            <a:r>
              <a:rPr lang="en-GB" dirty="0"/>
              <a:t>Industry regulators including the Solicitors Regulation Authority (SRA) and the Royal Institute of Chartered Surveyors (RICS) have refused to address their extensive criminality</a:t>
            </a:r>
            <a:r>
              <a:rPr lang="en-GB" dirty="0" smtClean="0"/>
              <a:t>.				</a:t>
            </a:r>
            <a:endParaRPr lang="en-GB" dirty="0"/>
          </a:p>
          <a:p>
            <a:pPr algn="just"/>
            <a:r>
              <a:rPr lang="en-GB" dirty="0"/>
              <a:t>Police and prosecuting authorities have also </a:t>
            </a:r>
            <a:r>
              <a:rPr lang="en-GB" dirty="0" smtClean="0"/>
              <a:t>declined to </a:t>
            </a:r>
            <a:r>
              <a:rPr lang="en-GB" dirty="0"/>
              <a:t>investigate.</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11</a:t>
            </a:fld>
            <a:endParaRPr lang="en-GB"/>
          </a:p>
        </p:txBody>
      </p:sp>
    </p:spTree>
    <p:extLst>
      <p:ext uri="{BB962C8B-B14F-4D97-AF65-F5344CB8AC3E}">
        <p14:creationId xmlns:p14="http://schemas.microsoft.com/office/powerpoint/2010/main" val="3181203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err="1"/>
              <a:t>HBoS</a:t>
            </a:r>
            <a:r>
              <a:rPr lang="en-GB" dirty="0"/>
              <a:t> Reading fraud </a:t>
            </a:r>
            <a:br>
              <a:rPr lang="en-GB" dirty="0"/>
            </a:br>
            <a:r>
              <a:rPr lang="en-GB" sz="3100" dirty="0"/>
              <a:t>- and the Turnbull report - </a:t>
            </a:r>
          </a:p>
        </p:txBody>
      </p:sp>
      <p:sp>
        <p:nvSpPr>
          <p:cNvPr id="3" name="Content Placeholder 2"/>
          <p:cNvSpPr>
            <a:spLocks noGrp="1"/>
          </p:cNvSpPr>
          <p:nvPr>
            <p:ph idx="1"/>
          </p:nvPr>
        </p:nvSpPr>
        <p:spPr/>
        <p:txBody>
          <a:bodyPr>
            <a:normAutofit fontScale="85000" lnSpcReduction="10000"/>
          </a:bodyPr>
          <a:lstStyle/>
          <a:p>
            <a:pPr algn="just"/>
            <a:r>
              <a:rPr lang="en-GB" dirty="0"/>
              <a:t>A major fraud occurred at Halifax Bank of Scotland’s (</a:t>
            </a:r>
            <a:r>
              <a:rPr lang="en-GB" dirty="0" err="1"/>
              <a:t>HBoS</a:t>
            </a:r>
            <a:r>
              <a:rPr lang="en-GB" dirty="0"/>
              <a:t>) Reading branch in 2003-2007. It would have prevented Lloyds Bank taking over </a:t>
            </a:r>
            <a:r>
              <a:rPr lang="en-GB" dirty="0" err="1"/>
              <a:t>HBoS</a:t>
            </a:r>
            <a:r>
              <a:rPr lang="en-GB" dirty="0"/>
              <a:t> in 2009, if it had been disclosed.</a:t>
            </a:r>
          </a:p>
          <a:p>
            <a:pPr algn="just"/>
            <a:r>
              <a:rPr lang="en-GB" dirty="0"/>
              <a:t>A Lloyds’ </a:t>
            </a:r>
            <a:r>
              <a:rPr lang="en-GB" dirty="0" err="1"/>
              <a:t>whistleblower</a:t>
            </a:r>
            <a:r>
              <a:rPr lang="en-GB" dirty="0"/>
              <a:t> wrote a highly revealing report, which described the widespread wrongdoing and criminality involved: </a:t>
            </a:r>
            <a:r>
              <a:rPr lang="en-GB" dirty="0" smtClean="0"/>
              <a:t>the </a:t>
            </a:r>
            <a:r>
              <a:rPr lang="en-GB" dirty="0"/>
              <a:t>Turnbull report.</a:t>
            </a:r>
          </a:p>
          <a:p>
            <a:pPr algn="just"/>
            <a:r>
              <a:rPr lang="en-GB" dirty="0"/>
              <a:t>In response, Lloyds mistreated and tried to discredit the author, drove her out of the bank subjecting her to two non-disclosure agreements (NDA’s), covered up, lied and misrepresented her findings to regulators.</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12</a:t>
            </a:fld>
            <a:endParaRPr lang="en-GB"/>
          </a:p>
        </p:txBody>
      </p:sp>
    </p:spTree>
    <p:extLst>
      <p:ext uri="{BB962C8B-B14F-4D97-AF65-F5344CB8AC3E}">
        <p14:creationId xmlns:p14="http://schemas.microsoft.com/office/powerpoint/2010/main" val="641813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err="1"/>
              <a:t>HBoS</a:t>
            </a:r>
            <a:r>
              <a:rPr lang="en-GB" dirty="0"/>
              <a:t> Reading fraud</a:t>
            </a:r>
            <a:br>
              <a:rPr lang="en-GB" dirty="0"/>
            </a:br>
            <a:r>
              <a:rPr lang="en-GB" sz="3100" dirty="0"/>
              <a:t>- </a:t>
            </a:r>
            <a:r>
              <a:rPr lang="en-GB" sz="3100" dirty="0" smtClean="0"/>
              <a:t>Investigation </a:t>
            </a:r>
            <a:r>
              <a:rPr lang="en-GB" sz="3100" dirty="0"/>
              <a:t>&amp; compensation -</a:t>
            </a:r>
          </a:p>
        </p:txBody>
      </p:sp>
      <p:sp>
        <p:nvSpPr>
          <p:cNvPr id="3" name="Content Placeholder 2"/>
          <p:cNvSpPr>
            <a:spLocks noGrp="1"/>
          </p:cNvSpPr>
          <p:nvPr>
            <p:ph idx="1"/>
          </p:nvPr>
        </p:nvSpPr>
        <p:spPr>
          <a:xfrm>
            <a:off x="457200" y="1484784"/>
            <a:ext cx="8229600" cy="4641379"/>
          </a:xfrm>
        </p:spPr>
        <p:txBody>
          <a:bodyPr>
            <a:normAutofit fontScale="77500" lnSpcReduction="20000"/>
          </a:bodyPr>
          <a:lstStyle/>
          <a:p>
            <a:pPr algn="just"/>
            <a:r>
              <a:rPr lang="en-GB" dirty="0"/>
              <a:t>At its latest AGM, the Lloyds’ Chairman claimed that it had worked persistently to bring the </a:t>
            </a:r>
            <a:r>
              <a:rPr lang="en-GB" dirty="0" err="1"/>
              <a:t>HBoS</a:t>
            </a:r>
            <a:r>
              <a:rPr lang="en-GB" dirty="0"/>
              <a:t> criminals to justice</a:t>
            </a:r>
            <a:r>
              <a:rPr lang="en-GB" dirty="0" smtClean="0"/>
              <a:t>.	</a:t>
            </a:r>
            <a:endParaRPr lang="en-GB" dirty="0"/>
          </a:p>
          <a:p>
            <a:pPr algn="just"/>
            <a:r>
              <a:rPr lang="en-GB" dirty="0"/>
              <a:t>Thames Valley Police instead </a:t>
            </a:r>
            <a:r>
              <a:rPr lang="en-GB" dirty="0" smtClean="0"/>
              <a:t>have described </a:t>
            </a:r>
            <a:r>
              <a:rPr lang="en-GB" dirty="0"/>
              <a:t>how Lloyds claimed legal privilege over documents which were not entitled to be protected, supplied vast amounts of irrelevant information and briefed witnesses, prior to police interviews, on what they could say without breaching  guidelines set by the bank and its lawyers</a:t>
            </a:r>
            <a:r>
              <a:rPr lang="en-GB" dirty="0" smtClean="0"/>
              <a:t>.			</a:t>
            </a:r>
            <a:endParaRPr lang="en-GB" dirty="0"/>
          </a:p>
          <a:p>
            <a:pPr algn="just"/>
            <a:r>
              <a:rPr lang="en-GB" dirty="0"/>
              <a:t>Even when those involved in the fraud were found guilty and jailed, Lloyds Bank still refused to compensate victims of the fraud properly and was allowed to do so by the FCA.</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13</a:t>
            </a:fld>
            <a:endParaRPr lang="en-GB"/>
          </a:p>
        </p:txBody>
      </p:sp>
    </p:spTree>
    <p:extLst>
      <p:ext uri="{BB962C8B-B14F-4D97-AF65-F5344CB8AC3E}">
        <p14:creationId xmlns:p14="http://schemas.microsoft.com/office/powerpoint/2010/main" val="3072826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Engineering the default</a:t>
            </a:r>
            <a:br>
              <a:rPr lang="en-GB" dirty="0"/>
            </a:br>
            <a:r>
              <a:rPr lang="en-GB" sz="3100" dirty="0"/>
              <a:t>- distinction between core </a:t>
            </a:r>
            <a:r>
              <a:rPr lang="en-GB" sz="3100" dirty="0" smtClean="0"/>
              <a:t>and </a:t>
            </a:r>
            <a:r>
              <a:rPr lang="en-GB" sz="3100" dirty="0"/>
              <a:t>non-core assets - </a:t>
            </a:r>
          </a:p>
        </p:txBody>
      </p:sp>
      <p:sp>
        <p:nvSpPr>
          <p:cNvPr id="3" name="Content Placeholder 2"/>
          <p:cNvSpPr>
            <a:spLocks noGrp="1"/>
          </p:cNvSpPr>
          <p:nvPr>
            <p:ph idx="1"/>
          </p:nvPr>
        </p:nvSpPr>
        <p:spPr>
          <a:xfrm>
            <a:off x="457200" y="1417638"/>
            <a:ext cx="8229600" cy="5303836"/>
          </a:xfrm>
        </p:spPr>
        <p:txBody>
          <a:bodyPr>
            <a:normAutofit fontScale="25000" lnSpcReduction="20000"/>
          </a:bodyPr>
          <a:lstStyle/>
          <a:p>
            <a:pPr marL="355600" indent="0">
              <a:buNone/>
            </a:pPr>
            <a:endParaRPr lang="en-GB" dirty="0"/>
          </a:p>
          <a:p>
            <a:pPr marL="0" indent="0">
              <a:buNone/>
            </a:pPr>
            <a:endParaRPr lang="en-GB" dirty="0"/>
          </a:p>
          <a:p>
            <a:pPr algn="just"/>
            <a:r>
              <a:rPr lang="en-GB" sz="6400" dirty="0"/>
              <a:t>Once capital had been re-allocated from non-core to core, it could be lent at a greater multiple to a higher quality borrower. Thus, if the bank incurred a loss defaulting a lower grade, non-core asset customer, it could </a:t>
            </a:r>
            <a:r>
              <a:rPr lang="en-GB" sz="6400" dirty="0" smtClean="0"/>
              <a:t>potentially claim </a:t>
            </a:r>
            <a:r>
              <a:rPr lang="en-GB" sz="6400" dirty="0"/>
              <a:t>on the Asset Protection Scheme, which was announced by the Government in March 2009 covering £260 </a:t>
            </a:r>
            <a:r>
              <a:rPr lang="en-GB" sz="6400" dirty="0" err="1"/>
              <a:t>bn</a:t>
            </a:r>
            <a:r>
              <a:rPr lang="en-GB" sz="6400" dirty="0"/>
              <a:t> of Lloyds’ problem loans, </a:t>
            </a:r>
            <a:r>
              <a:rPr lang="en-GB" sz="6400" u="sng" dirty="0"/>
              <a:t>and</a:t>
            </a:r>
            <a:r>
              <a:rPr lang="en-GB" sz="6400" dirty="0"/>
              <a:t> subsequently make a “consequential profit” by lending more capital to the higher grade borrower.								</a:t>
            </a:r>
          </a:p>
          <a:p>
            <a:pPr algn="just"/>
            <a:r>
              <a:rPr lang="en-GB" sz="6400" dirty="0"/>
              <a:t>Meanwhile, for the lower grade, non-core asset customer, who had been placed in Lloyds BSU, their loan became instantly callable and they were subjected to higher interest and other financial penalties. Escape became virtually impossible. 								</a:t>
            </a:r>
          </a:p>
          <a:p>
            <a:pPr algn="just"/>
            <a:r>
              <a:rPr lang="en-GB" sz="6400" dirty="0"/>
              <a:t>The distinction between core and non-core was emphasised by the global private investment company, Legatum, which made a “significant investment” in Lloyds Banking Group in 2011. The company stated that Lloyds’ “stock price more than doubled in the 24 months that followed”. However, Legatum can no longer be traced among Lloyds’ major shareholders.								</a:t>
            </a:r>
          </a:p>
          <a:p>
            <a:pPr algn="just"/>
            <a:r>
              <a:rPr lang="en-GB" sz="6400" dirty="0"/>
              <a:t>Some customers had their defaults engineered. This can happen in several ways:                     (1) Reassessment of loan to value – revaluation which significantly undervalued the business’ assets and puts them in to breach of their covenants. (2) Technical breach of covenants – such as a temporary dip in EBITDA or a late submission of information. These are often breaches that have no bearing on the performance or viability of the business. (3) Removal of or change to banking facilities and the move to asset-based finance. 				</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14</a:t>
            </a:fld>
            <a:endParaRPr lang="en-GB"/>
          </a:p>
        </p:txBody>
      </p:sp>
    </p:spTree>
    <p:extLst>
      <p:ext uri="{BB962C8B-B14F-4D97-AF65-F5344CB8AC3E}">
        <p14:creationId xmlns:p14="http://schemas.microsoft.com/office/powerpoint/2010/main" val="3768178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Asset Theft Fraud</a:t>
            </a:r>
            <a:br>
              <a:rPr lang="en-GB" dirty="0"/>
            </a:br>
            <a:r>
              <a:rPr lang="en-GB" sz="3100" dirty="0"/>
              <a:t>- the use of “Trojan horse” accountants - </a:t>
            </a:r>
          </a:p>
        </p:txBody>
      </p:sp>
      <p:sp>
        <p:nvSpPr>
          <p:cNvPr id="3" name="Content Placeholder 2"/>
          <p:cNvSpPr>
            <a:spLocks noGrp="1"/>
          </p:cNvSpPr>
          <p:nvPr>
            <p:ph idx="1"/>
          </p:nvPr>
        </p:nvSpPr>
        <p:spPr>
          <a:xfrm>
            <a:off x="457200" y="1556792"/>
            <a:ext cx="8229600" cy="4896544"/>
          </a:xfrm>
        </p:spPr>
        <p:txBody>
          <a:bodyPr>
            <a:normAutofit/>
          </a:bodyPr>
          <a:lstStyle/>
          <a:p>
            <a:pPr marL="0" indent="0">
              <a:buNone/>
            </a:pPr>
            <a:r>
              <a:rPr lang="en-GB" sz="1400" dirty="0" smtClean="0"/>
              <a:t>Branded agents operating as  </a:t>
            </a:r>
            <a:r>
              <a:rPr lang="en-GB" sz="1400" dirty="0"/>
              <a:t>accounting firms such as KPMG and </a:t>
            </a:r>
            <a:r>
              <a:rPr lang="en-GB" sz="1400" dirty="0" smtClean="0"/>
              <a:t>PWC (the notional auditor) </a:t>
            </a:r>
            <a:r>
              <a:rPr lang="en-GB" sz="1400" dirty="0"/>
              <a:t>have worked with Lloyds and the “Trojan Horse” mechanism works like this, viewed from the angle of the accounting firm:</a:t>
            </a:r>
          </a:p>
          <a:p>
            <a:pPr marL="0" indent="0">
              <a:buNone/>
            </a:pPr>
            <a:endParaRPr lang="en-GB" sz="1400" dirty="0"/>
          </a:p>
          <a:p>
            <a:pPr algn="just"/>
            <a:r>
              <a:rPr lang="en-GB" sz="1400" b="1" dirty="0"/>
              <a:t>Gain an introduction to the company</a:t>
            </a:r>
            <a:r>
              <a:rPr lang="en-GB" sz="1400" dirty="0"/>
              <a:t>: always on an amicable basis. Become a non-executive director.	</a:t>
            </a:r>
          </a:p>
          <a:p>
            <a:pPr algn="just"/>
            <a:r>
              <a:rPr lang="en-GB" sz="1400" b="1" dirty="0"/>
              <a:t>Befriend them</a:t>
            </a:r>
            <a:r>
              <a:rPr lang="en-GB" sz="1400" dirty="0"/>
              <a:t>: Persuade the company’s owners that you are there to help and are working in their best interests, even if this is not the case. Obtain full access to the accounts. Avoid formal instructions.	</a:t>
            </a:r>
          </a:p>
          <a:p>
            <a:pPr algn="just"/>
            <a:r>
              <a:rPr lang="en-GB" sz="1400" b="1" dirty="0"/>
              <a:t>Recommend an Independent Business Review</a:t>
            </a:r>
            <a:r>
              <a:rPr lang="en-GB" sz="1400" dirty="0"/>
              <a:t>, which is never independent but is very expensive. Avoid giving a complete version of the report to the company’s owners. This will be reserved for the bank. Valuations will be downgraded, enabling LTV covenants to be broken in due course. 			</a:t>
            </a:r>
          </a:p>
          <a:p>
            <a:pPr algn="just"/>
            <a:r>
              <a:rPr lang="en-GB" sz="1400" b="1" dirty="0"/>
              <a:t>Introduce </a:t>
            </a:r>
            <a:r>
              <a:rPr lang="en-GB" sz="1400" b="1" dirty="0" smtClean="0"/>
              <a:t>an agent as being a “turnaround professional”</a:t>
            </a:r>
            <a:r>
              <a:rPr lang="en-GB" sz="1400" dirty="0" smtClean="0"/>
              <a:t>, </a:t>
            </a:r>
            <a:r>
              <a:rPr lang="en-GB" sz="1400" dirty="0"/>
              <a:t>who will work with you and the bank and against the company’s owners, despite the turnaround professional being officially the client of the customer, being paid by the customer and therefore, according to contract law and </a:t>
            </a:r>
            <a:r>
              <a:rPr lang="en-GB" sz="1400" dirty="0" smtClean="0"/>
              <a:t>the Turnaround </a:t>
            </a:r>
            <a:r>
              <a:rPr lang="en-GB" sz="1400" dirty="0"/>
              <a:t>Professionals’ </a:t>
            </a:r>
            <a:r>
              <a:rPr lang="en-GB" sz="1400" dirty="0" smtClean="0"/>
              <a:t>code </a:t>
            </a:r>
            <a:r>
              <a:rPr lang="en-GB" sz="1400" dirty="0"/>
              <a:t>of conduct, bound to act in the interests of the customer.								</a:t>
            </a:r>
          </a:p>
          <a:p>
            <a:pPr algn="just"/>
            <a:r>
              <a:rPr lang="en-GB" sz="1400" b="1" dirty="0"/>
              <a:t>Restructure the finances and security to gain control</a:t>
            </a:r>
            <a:r>
              <a:rPr lang="en-GB" sz="1400" dirty="0"/>
              <a:t>: Demand extra security including personal guarantees. Introduce an adviser / manager to convey falsely the impression of independence.		</a:t>
            </a:r>
          </a:p>
          <a:p>
            <a:pPr algn="just"/>
            <a:r>
              <a:rPr lang="en-GB" sz="1400" b="1" dirty="0"/>
              <a:t>The company’s owners have lost control</a:t>
            </a:r>
            <a:r>
              <a:rPr lang="en-GB" sz="1400" dirty="0"/>
              <a:t>, without even noticing the subtle changes in position.</a:t>
            </a:r>
          </a:p>
        </p:txBody>
      </p:sp>
      <p:sp>
        <p:nvSpPr>
          <p:cNvPr id="4" name="Slide Number Placeholder 3"/>
          <p:cNvSpPr>
            <a:spLocks noGrp="1"/>
          </p:cNvSpPr>
          <p:nvPr>
            <p:ph type="sldNum" sz="quarter" idx="12"/>
          </p:nvPr>
        </p:nvSpPr>
        <p:spPr/>
        <p:txBody>
          <a:bodyPr/>
          <a:lstStyle/>
          <a:p>
            <a:fld id="{6D97B597-DB5C-49A7-8AF5-93AFC7E04E1F}" type="slidenum">
              <a:rPr lang="en-GB" smtClean="0"/>
              <a:pPr/>
              <a:t>15</a:t>
            </a:fld>
            <a:endParaRPr lang="en-GB"/>
          </a:p>
        </p:txBody>
      </p:sp>
    </p:spTree>
    <p:extLst>
      <p:ext uri="{BB962C8B-B14F-4D97-AF65-F5344CB8AC3E}">
        <p14:creationId xmlns:p14="http://schemas.microsoft.com/office/powerpoint/2010/main" val="2331549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387E2F-329E-4D15-A1BB-BC2985119AC7}"/>
              </a:ext>
            </a:extLst>
          </p:cNvPr>
          <p:cNvSpPr>
            <a:spLocks noGrp="1"/>
          </p:cNvSpPr>
          <p:nvPr>
            <p:ph type="title"/>
          </p:nvPr>
        </p:nvSpPr>
        <p:spPr/>
        <p:txBody>
          <a:bodyPr>
            <a:normAutofit fontScale="90000"/>
          </a:bodyPr>
          <a:lstStyle/>
          <a:p>
            <a:r>
              <a:rPr lang="en-GB" dirty="0"/>
              <a:t/>
            </a:r>
            <a:br>
              <a:rPr lang="en-GB" dirty="0"/>
            </a:br>
            <a:r>
              <a:rPr lang="en-GB" dirty="0"/>
              <a:t>Management Obligation Accounts </a:t>
            </a:r>
            <a:br>
              <a:rPr lang="en-GB" dirty="0"/>
            </a:br>
            <a:r>
              <a:rPr lang="en-GB" sz="3100" dirty="0"/>
              <a:t>- vehicles for secret wrongdoing -</a:t>
            </a:r>
            <a:br>
              <a:rPr lang="en-GB" sz="3100" dirty="0"/>
            </a:br>
            <a:endParaRPr lang="en-GB" sz="3100" dirty="0"/>
          </a:p>
        </p:txBody>
      </p:sp>
      <p:sp>
        <p:nvSpPr>
          <p:cNvPr id="3" name="Content Placeholder 2">
            <a:extLst>
              <a:ext uri="{FF2B5EF4-FFF2-40B4-BE49-F238E27FC236}">
                <a16:creationId xmlns="" xmlns:a16="http://schemas.microsoft.com/office/drawing/2014/main" id="{3E29E400-0F42-4C36-9884-0F5C3DBCA8C7}"/>
              </a:ext>
            </a:extLst>
          </p:cNvPr>
          <p:cNvSpPr>
            <a:spLocks noGrp="1"/>
          </p:cNvSpPr>
          <p:nvPr>
            <p:ph idx="1"/>
          </p:nvPr>
        </p:nvSpPr>
        <p:spPr>
          <a:xfrm>
            <a:off x="457200" y="1700808"/>
            <a:ext cx="8229600" cy="4752528"/>
          </a:xfrm>
        </p:spPr>
        <p:txBody>
          <a:bodyPr>
            <a:normAutofit fontScale="62500" lnSpcReduction="20000"/>
          </a:bodyPr>
          <a:lstStyle/>
          <a:p>
            <a:pPr algn="just"/>
            <a:r>
              <a:rPr lang="en-GB" dirty="0"/>
              <a:t>The use of internal accounts such as MOA’s, also known as </a:t>
            </a:r>
            <a:r>
              <a:rPr lang="en-GB" dirty="0" err="1"/>
              <a:t>nostro</a:t>
            </a:r>
            <a:r>
              <a:rPr lang="en-GB" dirty="0"/>
              <a:t> or wash accounts, has long been criticised by the FCA and global regulators because of the lack of oversight, and their potential to facilitate wrongdoing or criminality. </a:t>
            </a:r>
          </a:p>
          <a:p>
            <a:pPr algn="just"/>
            <a:r>
              <a:rPr lang="en-GB" dirty="0"/>
              <a:t>MOA’s were accounts maintained by Lloyds Bank, which the customer never saw, despite the account referencing the customer name. Individual managers could operate these accounts, without having to obtain permission from a higher authority or the customer.</a:t>
            </a:r>
          </a:p>
          <a:p>
            <a:pPr algn="just"/>
            <a:r>
              <a:rPr lang="en-GB" dirty="0"/>
              <a:t>The bank could, and would, divert customer funds to these MOA accounts, where they were both hidden from the customer account and balance sheet, and were not used to pay down or offset the customer debt. </a:t>
            </a:r>
          </a:p>
          <a:p>
            <a:pPr algn="just"/>
            <a:r>
              <a:rPr lang="en-GB" dirty="0" smtClean="0"/>
              <a:t>These accounts </a:t>
            </a:r>
            <a:r>
              <a:rPr lang="en-GB" dirty="0"/>
              <a:t>were, in fact, invisible and could not be used by the customer, seriously compromising their interests in terms of LTV and day-to-day operations. They could be used for fraud or the misappropriation of funds, in addition to countless breaches of regulatory codes and fiduciary duties.</a:t>
            </a:r>
          </a:p>
          <a:p>
            <a:pPr algn="just"/>
            <a:r>
              <a:rPr lang="en-GB" dirty="0"/>
              <a:t>We believe that they were extensively misused at </a:t>
            </a:r>
            <a:r>
              <a:rPr lang="en-GB" dirty="0" err="1"/>
              <a:t>HBoS</a:t>
            </a:r>
            <a:r>
              <a:rPr lang="en-GB" dirty="0"/>
              <a:t> and that this practice carried over to Lloyds, particularly its Business Support Unit.</a:t>
            </a:r>
          </a:p>
        </p:txBody>
      </p:sp>
      <p:sp>
        <p:nvSpPr>
          <p:cNvPr id="4" name="Slide Number Placeholder 3">
            <a:extLst>
              <a:ext uri="{FF2B5EF4-FFF2-40B4-BE49-F238E27FC236}">
                <a16:creationId xmlns="" xmlns:a16="http://schemas.microsoft.com/office/drawing/2014/main" id="{A7CC1C11-DCF8-475A-B80D-B688772CCE3F}"/>
              </a:ext>
            </a:extLst>
          </p:cNvPr>
          <p:cNvSpPr>
            <a:spLocks noGrp="1"/>
          </p:cNvSpPr>
          <p:nvPr>
            <p:ph type="sldNum" sz="quarter" idx="12"/>
          </p:nvPr>
        </p:nvSpPr>
        <p:spPr/>
        <p:txBody>
          <a:bodyPr/>
          <a:lstStyle/>
          <a:p>
            <a:fld id="{6D97B597-DB5C-49A7-8AF5-93AFC7E04E1F}" type="slidenum">
              <a:rPr lang="en-GB" smtClean="0"/>
              <a:pPr/>
              <a:t>16</a:t>
            </a:fld>
            <a:endParaRPr lang="en-GB"/>
          </a:p>
        </p:txBody>
      </p:sp>
    </p:spTree>
    <p:extLst>
      <p:ext uri="{BB962C8B-B14F-4D97-AF65-F5344CB8AC3E}">
        <p14:creationId xmlns:p14="http://schemas.microsoft.com/office/powerpoint/2010/main" val="2169506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5FA63-32C2-4BAB-A87E-09DDE0D10161}"/>
              </a:ext>
            </a:extLst>
          </p:cNvPr>
          <p:cNvSpPr>
            <a:spLocks noGrp="1"/>
          </p:cNvSpPr>
          <p:nvPr>
            <p:ph type="title"/>
          </p:nvPr>
        </p:nvSpPr>
        <p:spPr/>
        <p:txBody>
          <a:bodyPr>
            <a:normAutofit fontScale="90000"/>
          </a:bodyPr>
          <a:lstStyle/>
          <a:p>
            <a:r>
              <a:rPr lang="en-GB" dirty="0"/>
              <a:t>Lloyds’ </a:t>
            </a:r>
            <a:r>
              <a:rPr lang="en-GB" dirty="0" smtClean="0"/>
              <a:t>panel solicitors and </a:t>
            </a:r>
            <a:r>
              <a:rPr lang="en-GB" dirty="0"/>
              <a:t>receivers</a:t>
            </a:r>
            <a:br>
              <a:rPr lang="en-GB" dirty="0"/>
            </a:br>
            <a:r>
              <a:rPr lang="en-GB" sz="3100" dirty="0"/>
              <a:t>- wholesale wrongdoing - </a:t>
            </a:r>
          </a:p>
        </p:txBody>
      </p:sp>
      <p:sp>
        <p:nvSpPr>
          <p:cNvPr id="3" name="Content Placeholder 2">
            <a:extLst>
              <a:ext uri="{FF2B5EF4-FFF2-40B4-BE49-F238E27FC236}">
                <a16:creationId xmlns="" xmlns:a16="http://schemas.microsoft.com/office/drawing/2014/main" id="{83A732AB-48B1-4EBD-81B7-CAF24641619B}"/>
              </a:ext>
            </a:extLst>
          </p:cNvPr>
          <p:cNvSpPr>
            <a:spLocks noGrp="1"/>
          </p:cNvSpPr>
          <p:nvPr>
            <p:ph idx="1"/>
          </p:nvPr>
        </p:nvSpPr>
        <p:spPr>
          <a:xfrm>
            <a:off x="457200" y="1628800"/>
            <a:ext cx="8229600" cy="4824536"/>
          </a:xfrm>
        </p:spPr>
        <p:txBody>
          <a:bodyPr>
            <a:normAutofit fontScale="92500" lnSpcReduction="10000"/>
          </a:bodyPr>
          <a:lstStyle/>
          <a:p>
            <a:pPr algn="just"/>
            <a:r>
              <a:rPr lang="en-GB" sz="1800" b="1" dirty="0"/>
              <a:t>Whole firms </a:t>
            </a:r>
            <a:r>
              <a:rPr lang="en-GB" sz="1800" b="1" dirty="0" smtClean="0"/>
              <a:t>of panel solicitors and receivers </a:t>
            </a:r>
            <a:r>
              <a:rPr lang="en-GB" sz="1800" dirty="0" smtClean="0"/>
              <a:t>have </a:t>
            </a:r>
            <a:r>
              <a:rPr lang="en-GB" sz="1800" dirty="0"/>
              <a:t>acted for Lloyds’ recovery units </a:t>
            </a:r>
            <a:r>
              <a:rPr lang="en-GB" sz="1800" dirty="0" smtClean="0"/>
              <a:t>and </a:t>
            </a:r>
            <a:r>
              <a:rPr lang="en-GB" sz="1800" dirty="0"/>
              <a:t>engaged in professional misconduct, which they knew to be highly improper but over which they had been assured that they would be protected from investigation. Lloyds Bank has employed an extensive network of such </a:t>
            </a:r>
            <a:r>
              <a:rPr lang="en-GB" sz="1800" dirty="0" smtClean="0"/>
              <a:t>“professionals”, </a:t>
            </a:r>
            <a:r>
              <a:rPr lang="en-GB" sz="1800" dirty="0"/>
              <a:t>who have subjected their customers to overwhelming harassment and intimidation. </a:t>
            </a:r>
          </a:p>
          <a:p>
            <a:pPr algn="just"/>
            <a:r>
              <a:rPr lang="en-GB" sz="1800" b="1" dirty="0" smtClean="0"/>
              <a:t>“Insolvency” fraud (see next page): </a:t>
            </a:r>
            <a:r>
              <a:rPr lang="en-GB" sz="1800" dirty="0" smtClean="0"/>
              <a:t>Panel, financially-interested solicitors </a:t>
            </a:r>
            <a:r>
              <a:rPr lang="en-GB" sz="1800" dirty="0"/>
              <a:t>acting </a:t>
            </a:r>
            <a:r>
              <a:rPr lang="en-GB" sz="1800" dirty="0" smtClean="0"/>
              <a:t>as </a:t>
            </a:r>
            <a:r>
              <a:rPr lang="en-GB" sz="1800" dirty="0"/>
              <a:t>Lloyds Bank </a:t>
            </a:r>
            <a:r>
              <a:rPr lang="en-GB" sz="1800" dirty="0" smtClean="0"/>
              <a:t>agents have </a:t>
            </a:r>
            <a:r>
              <a:rPr lang="en-GB" sz="1800" dirty="0"/>
              <a:t>facilitated the stealing of assets and funds from individuals and businesses, </a:t>
            </a:r>
            <a:r>
              <a:rPr lang="en-GB" sz="1800" dirty="0" smtClean="0"/>
              <a:t>without any legal basis, processed through </a:t>
            </a:r>
            <a:r>
              <a:rPr lang="en-GB" sz="1800" dirty="0"/>
              <a:t>the judicial system. They have supplied false </a:t>
            </a:r>
            <a:r>
              <a:rPr lang="en-GB" sz="1800" dirty="0" smtClean="0"/>
              <a:t>facts </a:t>
            </a:r>
            <a:r>
              <a:rPr lang="en-GB" sz="1800" dirty="0"/>
              <a:t>in order to achieve </a:t>
            </a:r>
            <a:r>
              <a:rPr lang="en-GB" sz="1800" dirty="0" smtClean="0"/>
              <a:t> wrongful branding as “bankrupt” of customers and targets.</a:t>
            </a:r>
            <a:endParaRPr lang="en-GB" sz="1800" dirty="0"/>
          </a:p>
          <a:p>
            <a:pPr algn="just"/>
            <a:r>
              <a:rPr lang="en-GB" sz="1800" b="1" dirty="0"/>
              <a:t>Property ownership fraud: </a:t>
            </a:r>
            <a:r>
              <a:rPr lang="en-GB" sz="1800" dirty="0" smtClean="0"/>
              <a:t> </a:t>
            </a:r>
            <a:r>
              <a:rPr lang="en-GB" sz="1800" dirty="0"/>
              <a:t>Land </a:t>
            </a:r>
            <a:r>
              <a:rPr lang="en-GB" sz="1800" dirty="0" smtClean="0"/>
              <a:t>Registry has accepted </a:t>
            </a:r>
            <a:r>
              <a:rPr lang="en-GB" sz="1800" dirty="0"/>
              <a:t>information supplied by </a:t>
            </a:r>
            <a:r>
              <a:rPr lang="en-GB" sz="1800" dirty="0" smtClean="0"/>
              <a:t>panel solicitors </a:t>
            </a:r>
            <a:r>
              <a:rPr lang="en-GB" sz="1800" dirty="0"/>
              <a:t>and receivers, acting for Lloyds Bank, at face value </a:t>
            </a:r>
            <a:r>
              <a:rPr lang="en-GB" sz="1800" dirty="0" smtClean="0"/>
              <a:t>knowing it is not true. </a:t>
            </a:r>
            <a:r>
              <a:rPr lang="en-GB" sz="1800" dirty="0"/>
              <a:t>This has led to widespread wrongdoing and serious injustice, when these submissions have been </a:t>
            </a:r>
            <a:r>
              <a:rPr lang="en-GB" sz="1800" dirty="0" smtClean="0"/>
              <a:t>untrue. Land Registry (with SFO) should prosecute under section1, Fraud Act 2006 but has not done so.</a:t>
            </a:r>
            <a:endParaRPr lang="en-GB" sz="1800" dirty="0"/>
          </a:p>
          <a:p>
            <a:pPr algn="just"/>
            <a:r>
              <a:rPr lang="en-GB" sz="1800" b="1" dirty="0"/>
              <a:t>Receivership fraud: </a:t>
            </a:r>
            <a:r>
              <a:rPr lang="en-GB" sz="1800" dirty="0" smtClean="0"/>
              <a:t>LBG agents styled as “LPA</a:t>
            </a:r>
            <a:r>
              <a:rPr lang="en-GB" sz="1800" b="1" dirty="0" smtClean="0"/>
              <a:t> </a:t>
            </a:r>
            <a:r>
              <a:rPr lang="en-GB" sz="1800" dirty="0" smtClean="0"/>
              <a:t>Receivers”</a:t>
            </a:r>
            <a:r>
              <a:rPr lang="en-GB" sz="1800" b="1" dirty="0" smtClean="0"/>
              <a:t> </a:t>
            </a:r>
            <a:r>
              <a:rPr lang="en-GB" sz="1800" dirty="0" smtClean="0"/>
              <a:t>operating </a:t>
            </a:r>
            <a:r>
              <a:rPr lang="en-GB" sz="1800" dirty="0"/>
              <a:t>for Lloyds Bank have engaged in long-</a:t>
            </a:r>
            <a:r>
              <a:rPr lang="en-GB" sz="1800" dirty="0" smtClean="0"/>
              <a:t>standing </a:t>
            </a:r>
            <a:r>
              <a:rPr lang="en-GB" sz="1800" dirty="0"/>
              <a:t>misconduct and criminality</a:t>
            </a:r>
            <a:r>
              <a:rPr lang="en-GB" sz="1800" dirty="0" smtClean="0"/>
              <a:t>. These are not regulated.</a:t>
            </a:r>
            <a:endParaRPr lang="en-GB" sz="1800" dirty="0"/>
          </a:p>
          <a:p>
            <a:r>
              <a:rPr lang="en-US" sz="1800" b="1" dirty="0"/>
              <a:t>Extremely lucrative: </a:t>
            </a:r>
            <a:r>
              <a:rPr lang="en-US" sz="1800" dirty="0"/>
              <a:t>For </a:t>
            </a:r>
            <a:r>
              <a:rPr lang="en-US" sz="1800" dirty="0" smtClean="0"/>
              <a:t>decades, </a:t>
            </a:r>
            <a:r>
              <a:rPr lang="en-US" sz="1800" dirty="0"/>
              <a:t>criminality has proved overwhelmingly profitable for </a:t>
            </a:r>
            <a:r>
              <a:rPr lang="en-US" sz="1800" dirty="0" smtClean="0"/>
              <a:t>fraudulent panel  </a:t>
            </a:r>
            <a:r>
              <a:rPr lang="en-US" sz="1800" dirty="0"/>
              <a:t>firms of solicitors, insolvency practitioners, receivers and barristers. </a:t>
            </a:r>
            <a:endParaRPr lang="en-GB" sz="1800" dirty="0"/>
          </a:p>
          <a:p>
            <a:endParaRPr lang="en-GB" sz="1800" dirty="0"/>
          </a:p>
          <a:p>
            <a:endParaRPr lang="en-GB" sz="1800" dirty="0"/>
          </a:p>
        </p:txBody>
      </p:sp>
      <p:sp>
        <p:nvSpPr>
          <p:cNvPr id="4" name="Slide Number Placeholder 3">
            <a:extLst>
              <a:ext uri="{FF2B5EF4-FFF2-40B4-BE49-F238E27FC236}">
                <a16:creationId xmlns="" xmlns:a16="http://schemas.microsoft.com/office/drawing/2014/main" id="{D656E019-C15D-45A7-8E05-2641C8CBCF3B}"/>
              </a:ext>
            </a:extLst>
          </p:cNvPr>
          <p:cNvSpPr>
            <a:spLocks noGrp="1"/>
          </p:cNvSpPr>
          <p:nvPr>
            <p:ph type="sldNum" sz="quarter" idx="12"/>
          </p:nvPr>
        </p:nvSpPr>
        <p:spPr/>
        <p:txBody>
          <a:bodyPr/>
          <a:lstStyle/>
          <a:p>
            <a:fld id="{6D97B597-DB5C-49A7-8AF5-93AFC7E04E1F}" type="slidenum">
              <a:rPr lang="en-GB" smtClean="0"/>
              <a:pPr/>
              <a:t>17</a:t>
            </a:fld>
            <a:endParaRPr lang="en-GB"/>
          </a:p>
        </p:txBody>
      </p:sp>
    </p:spTree>
    <p:extLst>
      <p:ext uri="{BB962C8B-B14F-4D97-AF65-F5344CB8AC3E}">
        <p14:creationId xmlns:p14="http://schemas.microsoft.com/office/powerpoint/2010/main" val="2665300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Insolvency Fraud </a:t>
            </a:r>
            <a:br>
              <a:rPr lang="en-GB" dirty="0" smtClean="0"/>
            </a:br>
            <a:r>
              <a:rPr lang="en-GB" sz="3100" dirty="0" smtClean="0"/>
              <a:t>- described - </a:t>
            </a:r>
            <a:endParaRPr lang="en-GB" sz="3100" dirty="0"/>
          </a:p>
        </p:txBody>
      </p:sp>
      <p:sp>
        <p:nvSpPr>
          <p:cNvPr id="3" name="Content Placeholder 2"/>
          <p:cNvSpPr>
            <a:spLocks noGrp="1"/>
          </p:cNvSpPr>
          <p:nvPr>
            <p:ph idx="1"/>
          </p:nvPr>
        </p:nvSpPr>
        <p:spPr>
          <a:xfrm>
            <a:off x="457200" y="1600200"/>
            <a:ext cx="8229600" cy="4853136"/>
          </a:xfrm>
        </p:spPr>
        <p:txBody>
          <a:bodyPr>
            <a:normAutofit fontScale="55000" lnSpcReduction="20000"/>
          </a:bodyPr>
          <a:lstStyle/>
          <a:p>
            <a:pPr lvl="0" algn="just"/>
            <a:r>
              <a:rPr lang="en-US" dirty="0" smtClean="0"/>
              <a:t>Insolvency </a:t>
            </a:r>
            <a:r>
              <a:rPr lang="en-US" dirty="0"/>
              <a:t>Fraud is a </a:t>
            </a:r>
            <a:r>
              <a:rPr lang="en-US" dirty="0" smtClean="0"/>
              <a:t>crime, </a:t>
            </a:r>
            <a:r>
              <a:rPr lang="en-US" dirty="0"/>
              <a:t>which involves the stealing of assets and funds from individuals and businesses using insolvency law and the judicial system as the means through which to commit the crime.</a:t>
            </a:r>
            <a:endParaRPr lang="en-GB" dirty="0"/>
          </a:p>
          <a:p>
            <a:pPr lvl="0" algn="just"/>
            <a:r>
              <a:rPr lang="en-US" dirty="0" smtClean="0"/>
              <a:t>The </a:t>
            </a:r>
            <a:r>
              <a:rPr lang="en-US" dirty="0"/>
              <a:t>modus operandi </a:t>
            </a:r>
            <a:r>
              <a:rPr lang="en-US" dirty="0" smtClean="0"/>
              <a:t>by </a:t>
            </a:r>
            <a:r>
              <a:rPr lang="en-US" dirty="0"/>
              <a:t>which the crime is committed is that what is written on the Statutory Demand is a false representation of facts, which brings the matter within the </a:t>
            </a:r>
            <a:r>
              <a:rPr lang="en-US" dirty="0" smtClean="0"/>
              <a:t>scope </a:t>
            </a:r>
            <a:r>
              <a:rPr lang="en-US" dirty="0"/>
              <a:t>of the Fraud Act 2006, but the fact the Statutory Demand contains a false representation of </a:t>
            </a:r>
            <a:r>
              <a:rPr lang="en-US" dirty="0" smtClean="0"/>
              <a:t>facts, </a:t>
            </a:r>
            <a:r>
              <a:rPr lang="en-US" dirty="0"/>
              <a:t>which is being passed off as genuine, brings the Statutory Demand within the </a:t>
            </a:r>
            <a:r>
              <a:rPr lang="en-US" dirty="0" smtClean="0"/>
              <a:t>scope </a:t>
            </a:r>
            <a:r>
              <a:rPr lang="en-US" dirty="0"/>
              <a:t>of the Forgery and Counterfeiting Act 1981.</a:t>
            </a:r>
            <a:endParaRPr lang="en-GB" dirty="0"/>
          </a:p>
          <a:p>
            <a:pPr lvl="0" algn="just"/>
            <a:r>
              <a:rPr lang="en-US" dirty="0" smtClean="0"/>
              <a:t>What is notable is that alleged </a:t>
            </a:r>
            <a:r>
              <a:rPr lang="en-US" dirty="0"/>
              <a:t>debts amount to theft by deception (fraud).</a:t>
            </a:r>
            <a:endParaRPr lang="en-GB" dirty="0"/>
          </a:p>
          <a:p>
            <a:pPr lvl="0" algn="just"/>
            <a:r>
              <a:rPr lang="en-US" dirty="0" smtClean="0"/>
              <a:t>What is of concern is that orders</a:t>
            </a:r>
            <a:r>
              <a:rPr lang="en-US" dirty="0"/>
              <a:t>, purported to have been made by a court, have been found not to be in court files. </a:t>
            </a:r>
            <a:endParaRPr lang="en-GB" dirty="0"/>
          </a:p>
          <a:p>
            <a:pPr lvl="0" algn="just"/>
            <a:r>
              <a:rPr lang="en-US" dirty="0"/>
              <a:t>C</a:t>
            </a:r>
            <a:r>
              <a:rPr lang="en-US" dirty="0" smtClean="0"/>
              <a:t>ourt </a:t>
            </a:r>
            <a:r>
              <a:rPr lang="en-US" dirty="0"/>
              <a:t>staff have </a:t>
            </a:r>
            <a:r>
              <a:rPr lang="en-US" dirty="0" smtClean="0"/>
              <a:t>also obstructed </a:t>
            </a:r>
            <a:r>
              <a:rPr lang="en-US" dirty="0"/>
              <a:t>victims from seeing court files, calling on </a:t>
            </a:r>
            <a:r>
              <a:rPr lang="en-US" dirty="0" smtClean="0"/>
              <a:t>private sector </a:t>
            </a:r>
            <a:r>
              <a:rPr lang="en-US" dirty="0"/>
              <a:t>security under contract to H M Courts and Tribunals Service or police officers to forcibly remove victims from court </a:t>
            </a:r>
            <a:r>
              <a:rPr lang="en-US" dirty="0" smtClean="0"/>
              <a:t>buildings, </a:t>
            </a:r>
            <a:r>
              <a:rPr lang="en-US" dirty="0"/>
              <a:t>when they challenge court staff as to why they cannot see the file</a:t>
            </a:r>
            <a:r>
              <a:rPr lang="en-US" dirty="0" smtClean="0"/>
              <a:t>.</a:t>
            </a:r>
          </a:p>
          <a:p>
            <a:pPr algn="just"/>
            <a:r>
              <a:rPr lang="en-US" dirty="0" smtClean="0"/>
              <a:t>What </a:t>
            </a:r>
            <a:r>
              <a:rPr lang="en-US" dirty="0"/>
              <a:t>is also of concern is that the judges who sit in the bankruptcy courts have, in the past, been solicitors or barristers within firms of Insolvency Practitioners and it is not beyond the realms of possibility that bias or undue partiality enters the equation.</a:t>
            </a:r>
            <a:endParaRPr lang="en-GB" dirty="0"/>
          </a:p>
          <a:p>
            <a:pPr lvl="0" algn="just"/>
            <a:endParaRPr lang="en-GB" dirty="0"/>
          </a:p>
          <a:p>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18</a:t>
            </a:fld>
            <a:endParaRPr lang="en-GB"/>
          </a:p>
        </p:txBody>
      </p:sp>
    </p:spTree>
    <p:extLst>
      <p:ext uri="{BB962C8B-B14F-4D97-AF65-F5344CB8AC3E}">
        <p14:creationId xmlns:p14="http://schemas.microsoft.com/office/powerpoint/2010/main" val="3695253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Lloyds &amp; Insolvency Practitioners</a:t>
            </a:r>
            <a:br>
              <a:rPr lang="en-GB" dirty="0" smtClean="0"/>
            </a:br>
            <a:r>
              <a:rPr lang="en-GB" sz="3100" dirty="0" smtClean="0"/>
              <a:t>- unduly close - </a:t>
            </a:r>
            <a:endParaRPr lang="en-GB" sz="3100" dirty="0"/>
          </a:p>
        </p:txBody>
      </p:sp>
      <p:sp>
        <p:nvSpPr>
          <p:cNvPr id="3" name="Content Placeholder 2"/>
          <p:cNvSpPr>
            <a:spLocks noGrp="1"/>
          </p:cNvSpPr>
          <p:nvPr>
            <p:ph idx="1"/>
          </p:nvPr>
        </p:nvSpPr>
        <p:spPr>
          <a:xfrm>
            <a:off x="457200" y="1600200"/>
            <a:ext cx="8229600" cy="5069160"/>
          </a:xfrm>
        </p:spPr>
        <p:txBody>
          <a:bodyPr>
            <a:normAutofit fontScale="47500" lnSpcReduction="20000"/>
          </a:bodyPr>
          <a:lstStyle/>
          <a:p>
            <a:pPr algn="just"/>
            <a:r>
              <a:rPr lang="en-US" dirty="0"/>
              <a:t>BDO is an example of a panel </a:t>
            </a:r>
            <a:r>
              <a:rPr lang="en-US" dirty="0" smtClean="0"/>
              <a:t>insolvency practitioner </a:t>
            </a:r>
            <a:r>
              <a:rPr lang="en-US" dirty="0"/>
              <a:t>of </a:t>
            </a:r>
            <a:r>
              <a:rPr lang="en-US" dirty="0" smtClean="0"/>
              <a:t>Lloyds Banking Group (LBG). It takes </a:t>
            </a:r>
            <a:r>
              <a:rPr lang="en-US" dirty="0"/>
              <a:t>on jobs </a:t>
            </a:r>
            <a:r>
              <a:rPr lang="en-US" dirty="0" smtClean="0"/>
              <a:t>as public </a:t>
            </a:r>
            <a:r>
              <a:rPr lang="en-US" dirty="0"/>
              <a:t>company “auditor” so that LBG can work made up debt imposed on a</a:t>
            </a:r>
            <a:r>
              <a:rPr lang="en-US" dirty="0" smtClean="0"/>
              <a:t> </a:t>
            </a:r>
            <a:r>
              <a:rPr lang="en-US" dirty="0"/>
              <a:t>company without so much as a “</a:t>
            </a:r>
            <a:r>
              <a:rPr lang="en-US" dirty="0" smtClean="0"/>
              <a:t>by-your-leave</a:t>
            </a:r>
            <a:r>
              <a:rPr lang="en-US" dirty="0"/>
              <a:t>” of directors under the articles or shareholders in AGMs. It makes itself inaccessible to receiving evidence that by law it must </a:t>
            </a:r>
            <a:r>
              <a:rPr lang="en-US" dirty="0" smtClean="0"/>
              <a:t>elicit, </a:t>
            </a:r>
            <a:r>
              <a:rPr lang="en-US" dirty="0"/>
              <a:t>otherwise be debarred from </a:t>
            </a:r>
            <a:r>
              <a:rPr lang="en-US" dirty="0" smtClean="0"/>
              <a:t>reporting.		</a:t>
            </a:r>
            <a:endParaRPr lang="en-GB" dirty="0"/>
          </a:p>
          <a:p>
            <a:pPr algn="just"/>
            <a:r>
              <a:rPr lang="en-US" dirty="0" smtClean="0"/>
              <a:t>BDO, together with LBG, </a:t>
            </a:r>
            <a:r>
              <a:rPr lang="en-US" dirty="0"/>
              <a:t>has been caught out in the courts, for wearing an LBG </a:t>
            </a:r>
            <a:r>
              <a:rPr lang="en-US" dirty="0" smtClean="0"/>
              <a:t>self-interested </a:t>
            </a:r>
            <a:r>
              <a:rPr lang="en-US" dirty="0"/>
              <a:t>hat as well as </a:t>
            </a:r>
            <a:r>
              <a:rPr lang="en-US" dirty="0" smtClean="0"/>
              <a:t>that of some </a:t>
            </a:r>
            <a:r>
              <a:rPr lang="en-US" dirty="0"/>
              <a:t>other statutory office holder, and LBG been ordered to deliver up its panel agreement with BDO. </a:t>
            </a:r>
            <a:r>
              <a:rPr lang="en-US" dirty="0" smtClean="0"/>
              <a:t>On 26</a:t>
            </a:r>
            <a:r>
              <a:rPr lang="en-US" baseline="30000" dirty="0" smtClean="0"/>
              <a:t>th</a:t>
            </a:r>
            <a:r>
              <a:rPr lang="en-US" dirty="0" smtClean="0"/>
              <a:t> August, James </a:t>
            </a:r>
            <a:r>
              <a:rPr lang="en-US" dirty="0"/>
              <a:t>Hurley </a:t>
            </a:r>
            <a:r>
              <a:rPr lang="en-US" dirty="0" smtClean="0"/>
              <a:t>wrote in the Times under the heading: </a:t>
            </a:r>
            <a:r>
              <a:rPr lang="en-US" dirty="0"/>
              <a:t>“Lloyds Banking Group under scrutiny for insolvency ties</a:t>
            </a:r>
            <a:r>
              <a:rPr lang="en-US" dirty="0" smtClean="0"/>
              <a:t>”:</a:t>
            </a:r>
          </a:p>
          <a:p>
            <a:pPr marL="0" indent="0" algn="just">
              <a:buNone/>
            </a:pPr>
            <a:endParaRPr lang="en-GB" dirty="0"/>
          </a:p>
          <a:p>
            <a:pPr algn="just"/>
            <a:r>
              <a:rPr lang="en-US" i="1" dirty="0"/>
              <a:t>Lloyds Banking Group has been ordered to lift the lid on its relationship with insolvency practitioners after allegations that conflicts of interest damaged the position of other creditors</a:t>
            </a:r>
            <a:r>
              <a:rPr lang="en-US" i="1" dirty="0" smtClean="0"/>
              <a:t>. A </a:t>
            </a:r>
            <a:r>
              <a:rPr lang="en-US" i="1" dirty="0"/>
              <a:t>High Court judge said Lloyds must reveal details of its insolvency agreement </a:t>
            </a:r>
            <a:r>
              <a:rPr lang="en-US" i="1" dirty="0" smtClean="0"/>
              <a:t>with BDO, the </a:t>
            </a:r>
            <a:r>
              <a:rPr lang="en-US" i="1" dirty="0"/>
              <a:t>accountancy firm, in light of claims that the “impartiality and independence” of insolvency practitioners may have been undermined by their relationship with the </a:t>
            </a:r>
            <a:r>
              <a:rPr lang="en-US" i="1" dirty="0" smtClean="0"/>
              <a:t>bank</a:t>
            </a:r>
            <a:r>
              <a:rPr lang="en-US" i="1" dirty="0" smtClean="0"/>
              <a:t>. The </a:t>
            </a:r>
            <a:r>
              <a:rPr lang="en-US" i="1" dirty="0"/>
              <a:t>judgment relates to a case in which Ventra Investments, a property firm, is </a:t>
            </a:r>
            <a:r>
              <a:rPr lang="en-US" i="1" dirty="0" smtClean="0"/>
              <a:t>suing Bank of Scotland, a </a:t>
            </a:r>
            <a:r>
              <a:rPr lang="en-US" i="1" dirty="0"/>
              <a:t>Lloyds subsidiary, over allegations that it was damaged by </a:t>
            </a:r>
            <a:r>
              <a:rPr lang="en-US" i="1" dirty="0" err="1"/>
              <a:t>mis</a:t>
            </a:r>
            <a:r>
              <a:rPr lang="en-US" i="1" dirty="0"/>
              <a:t>-sold loans. When Ventra’s properties were sold off, the company also alleges that administrative receivers from BDO were “effectively under the control” of the bank and therefore unduly </a:t>
            </a:r>
            <a:r>
              <a:rPr lang="en-US" i="1" dirty="0" err="1"/>
              <a:t>favoured</a:t>
            </a:r>
            <a:r>
              <a:rPr lang="en-US" i="1" dirty="0"/>
              <a:t> the lender</a:t>
            </a:r>
            <a:r>
              <a:rPr lang="en-US" i="1" dirty="0" smtClean="0"/>
              <a:t>. According </a:t>
            </a:r>
            <a:r>
              <a:rPr lang="en-US" i="1" dirty="0"/>
              <a:t>to court papers, Ventra’s liquidators claim that BDO’s position on the Lloyds “panel”, essentially a preferred status enjoyed by certain firms who win regular work from the bank, meant that it was unlikely to sue the lender should legal issues come to light</a:t>
            </a:r>
            <a:r>
              <a:rPr lang="en-US" i="1" dirty="0" smtClean="0"/>
              <a:t>. As </a:t>
            </a:r>
            <a:r>
              <a:rPr lang="en-US" i="1" dirty="0"/>
              <a:t>such, BDO receivers “could not reasonably justify their appointments because they lacked (or, alternatively, there was a reasonable perception that they lacked) the requisite impartiality and independence”, Ventra claimed</a:t>
            </a:r>
            <a:r>
              <a:rPr lang="en-US" i="1" dirty="0" smtClean="0"/>
              <a:t>.”</a:t>
            </a:r>
          </a:p>
          <a:p>
            <a:pPr marL="0" indent="0" algn="just">
              <a:buNone/>
            </a:pPr>
            <a:r>
              <a:rPr lang="en-US" dirty="0"/>
              <a:t/>
            </a:r>
            <a:br>
              <a:rPr lang="en-US" dirty="0"/>
            </a:br>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19</a:t>
            </a:fld>
            <a:endParaRPr lang="en-GB"/>
          </a:p>
        </p:txBody>
      </p:sp>
    </p:spTree>
    <p:extLst>
      <p:ext uri="{BB962C8B-B14F-4D97-AF65-F5344CB8AC3E}">
        <p14:creationId xmlns:p14="http://schemas.microsoft.com/office/powerpoint/2010/main" val="147490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a:t>The Lloyds Scandal </a:t>
            </a:r>
            <a:br>
              <a:rPr lang="en-GB" dirty="0"/>
            </a:br>
            <a:r>
              <a:rPr lang="en-GB" sz="3100" dirty="0"/>
              <a:t/>
            </a:r>
            <a:br>
              <a:rPr lang="en-GB" sz="3100" dirty="0"/>
            </a:br>
            <a:r>
              <a:rPr lang="en-GB" dirty="0"/>
              <a:t> </a:t>
            </a:r>
            <a:endParaRPr lang="en-GB" sz="3100" dirty="0"/>
          </a:p>
        </p:txBody>
      </p:sp>
      <p:sp>
        <p:nvSpPr>
          <p:cNvPr id="3" name="Content Placeholder 2"/>
          <p:cNvSpPr>
            <a:spLocks noGrp="1"/>
          </p:cNvSpPr>
          <p:nvPr>
            <p:ph idx="1"/>
          </p:nvPr>
        </p:nvSpPr>
        <p:spPr>
          <a:xfrm>
            <a:off x="457200" y="1124744"/>
            <a:ext cx="8229600" cy="5001419"/>
          </a:xfrm>
        </p:spPr>
        <p:txBody>
          <a:bodyPr>
            <a:normAutofit fontScale="77500" lnSpcReduction="20000"/>
          </a:bodyPr>
          <a:lstStyle/>
          <a:p>
            <a:pPr algn="just"/>
            <a:r>
              <a:rPr lang="en-GB" sz="2400" dirty="0"/>
              <a:t>The systemic criminality witnessed at Lloyds Banking Group is unprecedented in modern times. 							</a:t>
            </a:r>
          </a:p>
          <a:p>
            <a:pPr algn="just"/>
            <a:r>
              <a:rPr lang="en-GB" sz="2400" dirty="0"/>
              <a:t>Its Business Support Units were converted into profit centres </a:t>
            </a:r>
            <a:r>
              <a:rPr lang="en-GB" sz="2400" dirty="0" smtClean="0"/>
              <a:t>by </a:t>
            </a:r>
            <a:r>
              <a:rPr lang="en-GB" sz="2400" dirty="0"/>
              <a:t>2007 and following the banking crisis</a:t>
            </a:r>
            <a:r>
              <a:rPr lang="en-GB" sz="2400" dirty="0" smtClean="0"/>
              <a:t>, customer </a:t>
            </a:r>
            <a:r>
              <a:rPr lang="en-GB" sz="2400" dirty="0"/>
              <a:t>assets </a:t>
            </a:r>
            <a:r>
              <a:rPr lang="en-GB" sz="2400" dirty="0" smtClean="0"/>
              <a:t>and those of high value targets were </a:t>
            </a:r>
            <a:r>
              <a:rPr lang="en-GB" sz="2400" dirty="0"/>
              <a:t>mis-appropriated to improve the bank’s capital position.</a:t>
            </a:r>
          </a:p>
          <a:p>
            <a:pPr algn="just"/>
            <a:endParaRPr lang="en-GB" sz="2400" dirty="0"/>
          </a:p>
          <a:p>
            <a:pPr algn="just"/>
            <a:r>
              <a:rPr lang="en-GB" sz="2400" dirty="0"/>
              <a:t>For </a:t>
            </a:r>
            <a:r>
              <a:rPr lang="en-GB" sz="2400" dirty="0" smtClean="0"/>
              <a:t>well over </a:t>
            </a:r>
            <a:r>
              <a:rPr lang="en-GB" sz="2400" dirty="0"/>
              <a:t>a decade, the Government has actively assisted the taxpayer-owned banks, Lloyds and Royal Bank of Scotland (RBS) to cover up their extensive misconduct and fraud. </a:t>
            </a:r>
          </a:p>
          <a:p>
            <a:pPr marL="0" indent="0" algn="just">
              <a:buNone/>
            </a:pPr>
            <a:endParaRPr lang="en-GB" sz="2400" dirty="0"/>
          </a:p>
          <a:p>
            <a:pPr algn="just"/>
            <a:r>
              <a:rPr lang="en-GB" sz="2400" dirty="0"/>
              <a:t>The Chancellor, Treasury ministers and senior civil servants have co-ordinated these moves, while regulators and prosecutors have been complicit and obstructed investigation.						</a:t>
            </a:r>
          </a:p>
          <a:p>
            <a:pPr algn="just"/>
            <a:r>
              <a:rPr lang="en-GB" sz="2400" dirty="0"/>
              <a:t>The scandal, especially relating to the taxpayer-owned banks, has undermined public trust in </a:t>
            </a:r>
            <a:r>
              <a:rPr lang="en-GB" sz="2400" dirty="0" smtClean="0"/>
              <a:t>Government and Parliament, </a:t>
            </a:r>
            <a:r>
              <a:rPr lang="en-GB" sz="2400" dirty="0"/>
              <a:t>respect for the rule of </a:t>
            </a:r>
            <a:r>
              <a:rPr lang="en-GB" sz="2400" dirty="0" smtClean="0"/>
              <a:t>law, and </a:t>
            </a:r>
            <a:r>
              <a:rPr lang="en-GB" sz="2400" dirty="0"/>
              <a:t>the reputation of the City of London, which remains the principal source of the UK’s invisible earnings. 			</a:t>
            </a:r>
          </a:p>
          <a:p>
            <a:pPr algn="just"/>
            <a:endParaRPr lang="en-GB" sz="2400" dirty="0"/>
          </a:p>
          <a:p>
            <a:pPr marL="0" indent="0">
              <a:buNone/>
            </a:pPr>
            <a:endParaRPr lang="en-GB" sz="3300" dirty="0"/>
          </a:p>
          <a:p>
            <a:pPr marL="0" indent="0">
              <a:buNone/>
            </a:pPr>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a:t>
            </a:fld>
            <a:endParaRPr lang="en-GB"/>
          </a:p>
        </p:txBody>
      </p:sp>
    </p:spTree>
    <p:extLst>
      <p:ext uri="{BB962C8B-B14F-4D97-AF65-F5344CB8AC3E}">
        <p14:creationId xmlns:p14="http://schemas.microsoft.com/office/powerpoint/2010/main" val="452628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Lloyds </a:t>
            </a:r>
            <a:r>
              <a:rPr lang="en-US" dirty="0" smtClean="0"/>
              <a:t>and </a:t>
            </a:r>
            <a:r>
              <a:rPr lang="en-US" dirty="0"/>
              <a:t>receivership fraud</a:t>
            </a:r>
            <a:br>
              <a:rPr lang="en-US" dirty="0"/>
            </a:br>
            <a:r>
              <a:rPr lang="en-US" sz="3100" dirty="0"/>
              <a:t>- widespread disregard of the law - </a:t>
            </a:r>
            <a:endParaRPr lang="en-GB" sz="3100" dirty="0"/>
          </a:p>
        </p:txBody>
      </p:sp>
      <p:sp>
        <p:nvSpPr>
          <p:cNvPr id="3" name="Content Placeholder 2"/>
          <p:cNvSpPr>
            <a:spLocks noGrp="1"/>
          </p:cNvSpPr>
          <p:nvPr>
            <p:ph idx="1"/>
          </p:nvPr>
        </p:nvSpPr>
        <p:spPr>
          <a:xfrm>
            <a:off x="457200" y="1700807"/>
            <a:ext cx="8229600" cy="5020667"/>
          </a:xfrm>
        </p:spPr>
        <p:txBody>
          <a:bodyPr>
            <a:normAutofit fontScale="92500" lnSpcReduction="10000"/>
          </a:bodyPr>
          <a:lstStyle/>
          <a:p>
            <a:pPr algn="just"/>
            <a:r>
              <a:rPr lang="en-US" sz="2000" b="1" dirty="0"/>
              <a:t>Receiver’s invalid appointment: </a:t>
            </a:r>
            <a:r>
              <a:rPr lang="en-US" sz="2000" dirty="0"/>
              <a:t>To be legal, a receiver’s appointment </a:t>
            </a:r>
            <a:r>
              <a:rPr lang="en-US" sz="2000" dirty="0" smtClean="0"/>
              <a:t>document (contract of engagement)  </a:t>
            </a:r>
            <a:r>
              <a:rPr lang="en-US" sz="2000" dirty="0"/>
              <a:t>should be signed as a deed and correctly witnessed by two directors, or one director and a company secretary. Lloyds has not been doing this and in the opinion of a leading authority on receivership in the UK, the receiver’s appointment documents, which he has seen, have been invalid. We believe that this has been entirely deliberate to distance the bank from </a:t>
            </a:r>
            <a:r>
              <a:rPr lang="en-US" sz="2000" dirty="0" smtClean="0"/>
              <a:t>the </a:t>
            </a:r>
            <a:r>
              <a:rPr lang="en-US" sz="2000" dirty="0"/>
              <a:t>known </a:t>
            </a:r>
            <a:r>
              <a:rPr lang="en-US" sz="2000" dirty="0" smtClean="0"/>
              <a:t>criminality of their agents and operatives.</a:t>
            </a:r>
            <a:endParaRPr lang="en-US" sz="2000" dirty="0"/>
          </a:p>
          <a:p>
            <a:pPr algn="just"/>
            <a:r>
              <a:rPr lang="en-US" sz="2000" b="1" dirty="0"/>
              <a:t>Attorney claim - a lie: </a:t>
            </a:r>
            <a:r>
              <a:rPr lang="en-US" sz="2000" dirty="0"/>
              <a:t>In some cases, the </a:t>
            </a:r>
            <a:r>
              <a:rPr lang="en-US" sz="2000" dirty="0" smtClean="0"/>
              <a:t>panel receiver’s </a:t>
            </a:r>
            <a:r>
              <a:rPr lang="en-US" sz="2000" dirty="0"/>
              <a:t>solicitors have been claiming that the </a:t>
            </a:r>
            <a:r>
              <a:rPr lang="en-US" sz="2000" dirty="0" smtClean="0"/>
              <a:t>receiver </a:t>
            </a:r>
            <a:r>
              <a:rPr lang="en-US" sz="2000" dirty="0"/>
              <a:t>was now the customer’s attorney </a:t>
            </a:r>
            <a:r>
              <a:rPr lang="en-US" sz="2000" dirty="0" smtClean="0"/>
              <a:t>but, </a:t>
            </a:r>
            <a:r>
              <a:rPr lang="en-US" sz="2000" dirty="0"/>
              <a:t>because he has not been appointed by deed, this is a deliberate falsehood.</a:t>
            </a:r>
          </a:p>
          <a:p>
            <a:pPr algn="just"/>
            <a:r>
              <a:rPr lang="en-US" sz="2000" b="1" dirty="0"/>
              <a:t>Misrepresentation:</a:t>
            </a:r>
            <a:r>
              <a:rPr lang="en-US" sz="2000" dirty="0"/>
              <a:t> Lloyds Bank has not provided their customer with the correct appointment documents and Articles of Association, so the customer cannot determine that their documentation has been incorrectly executed.</a:t>
            </a:r>
          </a:p>
          <a:p>
            <a:pPr algn="just"/>
            <a:r>
              <a:rPr lang="en-US" sz="2000" b="1" dirty="0"/>
              <a:t>Unlawful sales: </a:t>
            </a:r>
            <a:r>
              <a:rPr lang="en-US" sz="2000" dirty="0"/>
              <a:t>When the </a:t>
            </a:r>
            <a:r>
              <a:rPr lang="en-US" sz="2000" dirty="0" smtClean="0"/>
              <a:t>panel receiver </a:t>
            </a:r>
            <a:r>
              <a:rPr lang="en-US" sz="2000" dirty="0"/>
              <a:t>proceeded to sell a customer’s property, the sale </a:t>
            </a:r>
            <a:r>
              <a:rPr lang="en-US" sz="2000" dirty="0" smtClean="0"/>
              <a:t>has been </a:t>
            </a:r>
            <a:r>
              <a:rPr lang="en-US" sz="2000" dirty="0"/>
              <a:t>unlawful, </a:t>
            </a:r>
            <a:r>
              <a:rPr lang="en-US" sz="2000" dirty="0" smtClean="0"/>
              <a:t>not least because </a:t>
            </a:r>
            <a:r>
              <a:rPr lang="en-US" sz="2000" dirty="0"/>
              <a:t>the </a:t>
            </a:r>
            <a:r>
              <a:rPr lang="en-US" sz="2000" dirty="0" smtClean="0"/>
              <a:t>receiver </a:t>
            </a:r>
            <a:r>
              <a:rPr lang="en-US" sz="2000" dirty="0"/>
              <a:t>had not been correctly appointed - by deed.</a:t>
            </a:r>
          </a:p>
          <a:p>
            <a:pPr marL="0" indent="0">
              <a:buNone/>
            </a:pPr>
            <a:r>
              <a:rPr lang="en-US" sz="2000" dirty="0"/>
              <a:t>   </a:t>
            </a:r>
            <a:endParaRPr lang="en-GB" sz="20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20</a:t>
            </a:fld>
            <a:endParaRPr lang="en-GB"/>
          </a:p>
        </p:txBody>
      </p:sp>
    </p:spTree>
    <p:extLst>
      <p:ext uri="{BB962C8B-B14F-4D97-AF65-F5344CB8AC3E}">
        <p14:creationId xmlns:p14="http://schemas.microsoft.com/office/powerpoint/2010/main" val="1535135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1FD26D-51AB-421E-81A3-D85ECBCD56B2}"/>
              </a:ext>
            </a:extLst>
          </p:cNvPr>
          <p:cNvSpPr>
            <a:spLocks noGrp="1"/>
          </p:cNvSpPr>
          <p:nvPr>
            <p:ph type="title"/>
          </p:nvPr>
        </p:nvSpPr>
        <p:spPr/>
        <p:txBody>
          <a:bodyPr>
            <a:normAutofit/>
          </a:bodyPr>
          <a:lstStyle/>
          <a:p>
            <a:r>
              <a:rPr lang="en-GB" dirty="0"/>
              <a:t>Land Registry fraud - 1</a:t>
            </a:r>
          </a:p>
        </p:txBody>
      </p:sp>
      <p:sp>
        <p:nvSpPr>
          <p:cNvPr id="3" name="Content Placeholder 2">
            <a:extLst>
              <a:ext uri="{FF2B5EF4-FFF2-40B4-BE49-F238E27FC236}">
                <a16:creationId xmlns="" xmlns:a16="http://schemas.microsoft.com/office/drawing/2014/main" id="{9755D9ED-8C2A-43C0-9EA2-D83B5679E95A}"/>
              </a:ext>
            </a:extLst>
          </p:cNvPr>
          <p:cNvSpPr>
            <a:spLocks noGrp="1"/>
          </p:cNvSpPr>
          <p:nvPr>
            <p:ph idx="1"/>
          </p:nvPr>
        </p:nvSpPr>
        <p:spPr>
          <a:xfrm>
            <a:off x="457200" y="1700808"/>
            <a:ext cx="8229600" cy="5020666"/>
          </a:xfrm>
        </p:spPr>
        <p:txBody>
          <a:bodyPr>
            <a:normAutofit/>
          </a:bodyPr>
          <a:lstStyle/>
          <a:p>
            <a:pPr algn="just"/>
            <a:r>
              <a:rPr lang="en-GB" sz="2000" dirty="0"/>
              <a:t>Banks typically do not lend. They assign true sale debt to a Special Purpose Vehicle (SPV) and then act much as a letting agent, collecting payments but not actually owning the property. The funds come from the SPV. </a:t>
            </a:r>
          </a:p>
          <a:p>
            <a:pPr algn="just"/>
            <a:r>
              <a:rPr lang="en-GB" sz="2000" dirty="0"/>
              <a:t>Banks pretend to have loan ownership by </a:t>
            </a:r>
            <a:r>
              <a:rPr lang="en-GB" sz="2000" u="sng" dirty="0"/>
              <a:t>not updating </a:t>
            </a:r>
            <a:r>
              <a:rPr lang="en-GB" sz="2000" dirty="0"/>
              <a:t>the originators’ charge at the Land Registry. However, under Section 71 of the Land Registry Act 2002, the interests of unregistered parties must be declared. </a:t>
            </a:r>
          </a:p>
          <a:p>
            <a:pPr algn="just"/>
            <a:r>
              <a:rPr lang="en-GB" sz="2000" dirty="0"/>
              <a:t>The SPV then places a lien over and above the bank originator’s interest. The lien does not show up in the Land Registry’s records </a:t>
            </a:r>
            <a:r>
              <a:rPr lang="en-GB" sz="2000" u="sng" dirty="0"/>
              <a:t>but it should do</a:t>
            </a:r>
            <a:r>
              <a:rPr lang="en-GB" sz="2000" dirty="0"/>
              <a:t>.</a:t>
            </a:r>
          </a:p>
          <a:p>
            <a:pPr algn="just"/>
            <a:r>
              <a:rPr lang="en-GB" sz="2000" dirty="0"/>
              <a:t>When banks’ </a:t>
            </a:r>
            <a:r>
              <a:rPr lang="en-GB" sz="2000" dirty="0" smtClean="0"/>
              <a:t>panel lawyers </a:t>
            </a:r>
            <a:r>
              <a:rPr lang="en-GB" sz="2000" dirty="0"/>
              <a:t>go to Court, they can deceive even senior judges because the Land Registry’s records have not been updated and therefore an authority granted in order to gain possession is </a:t>
            </a:r>
            <a:r>
              <a:rPr lang="en-GB" sz="2000" u="sng" dirty="0"/>
              <a:t>a false instrument</a:t>
            </a:r>
            <a:r>
              <a:rPr lang="en-GB" sz="2000" dirty="0"/>
              <a:t>, since its face value at the Land Registry has not been updated. </a:t>
            </a:r>
          </a:p>
        </p:txBody>
      </p:sp>
      <p:sp>
        <p:nvSpPr>
          <p:cNvPr id="4" name="Slide Number Placeholder 3">
            <a:extLst>
              <a:ext uri="{FF2B5EF4-FFF2-40B4-BE49-F238E27FC236}">
                <a16:creationId xmlns="" xmlns:a16="http://schemas.microsoft.com/office/drawing/2014/main" id="{23392CBA-53D4-460C-BD3A-206995B7C1DD}"/>
              </a:ext>
            </a:extLst>
          </p:cNvPr>
          <p:cNvSpPr>
            <a:spLocks noGrp="1"/>
          </p:cNvSpPr>
          <p:nvPr>
            <p:ph type="sldNum" sz="quarter" idx="12"/>
          </p:nvPr>
        </p:nvSpPr>
        <p:spPr/>
        <p:txBody>
          <a:bodyPr/>
          <a:lstStyle/>
          <a:p>
            <a:fld id="{6D97B597-DB5C-49A7-8AF5-93AFC7E04E1F}" type="slidenum">
              <a:rPr lang="en-GB" smtClean="0"/>
              <a:pPr/>
              <a:t>21</a:t>
            </a:fld>
            <a:endParaRPr lang="en-GB"/>
          </a:p>
        </p:txBody>
      </p:sp>
    </p:spTree>
    <p:extLst>
      <p:ext uri="{BB962C8B-B14F-4D97-AF65-F5344CB8AC3E}">
        <p14:creationId xmlns:p14="http://schemas.microsoft.com/office/powerpoint/2010/main" val="385556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Land Registry fraud - 2</a:t>
            </a:r>
            <a:br>
              <a:rPr lang="en-US" dirty="0"/>
            </a:br>
            <a:r>
              <a:rPr lang="en-US" sz="3100" dirty="0"/>
              <a:t> </a:t>
            </a:r>
            <a:br>
              <a:rPr lang="en-US" sz="3100" dirty="0"/>
            </a:br>
            <a:endParaRPr lang="en-GB" sz="3100" dirty="0"/>
          </a:p>
        </p:txBody>
      </p:sp>
      <p:sp>
        <p:nvSpPr>
          <p:cNvPr id="3" name="Content Placeholder 2"/>
          <p:cNvSpPr>
            <a:spLocks noGrp="1"/>
          </p:cNvSpPr>
          <p:nvPr>
            <p:ph idx="1"/>
          </p:nvPr>
        </p:nvSpPr>
        <p:spPr>
          <a:xfrm>
            <a:off x="457200" y="1340768"/>
            <a:ext cx="8229600" cy="4785395"/>
          </a:xfrm>
        </p:spPr>
        <p:txBody>
          <a:bodyPr>
            <a:normAutofit/>
          </a:bodyPr>
          <a:lstStyle/>
          <a:p>
            <a:pPr algn="just"/>
            <a:r>
              <a:rPr lang="en-US" sz="2000" b="1" dirty="0"/>
              <a:t>Property transfer irregularities: </a:t>
            </a:r>
            <a:r>
              <a:rPr lang="en-US" sz="2000" dirty="0"/>
              <a:t>Land Registry documentation shows the sale transfer for a property has been signed by just one manager of Lloyds Bank and witnessed by an assistant. This is not sufficient under the Companies Act 2006 and the failure may have been deliberate.</a:t>
            </a:r>
          </a:p>
          <a:p>
            <a:pPr algn="just"/>
            <a:r>
              <a:rPr lang="en-US" sz="2000" b="1" dirty="0"/>
              <a:t>DS1 (discharge of charge document): </a:t>
            </a:r>
            <a:r>
              <a:rPr lang="en-US" sz="2000" dirty="0"/>
              <a:t>When a bank is repaid, a DS1 form should be completed to show that the original charge on the property has been removed. Lloyds Bank is circumventing this by transferring all or part of the property on a TR / TP (transfer all / transfer part) document.</a:t>
            </a:r>
          </a:p>
          <a:p>
            <a:pPr algn="just"/>
            <a:r>
              <a:rPr lang="en-US" sz="2000" b="1" dirty="0"/>
              <a:t>Sales not at arms’ length: </a:t>
            </a:r>
            <a:r>
              <a:rPr lang="en-US" sz="2000" dirty="0"/>
              <a:t>The purchaser of a property, which has been sold by </a:t>
            </a:r>
            <a:r>
              <a:rPr lang="en-US" sz="2000" dirty="0" smtClean="0"/>
              <a:t>a panel </a:t>
            </a:r>
            <a:r>
              <a:rPr lang="en-US" sz="2000" dirty="0"/>
              <a:t>receiver, requires a DS1 form to demonstrate to their bank that the original charge relating to the property’s previous owners, has been removed. In some instances, Lloyds Bank has funded the purchase of the property / properties being sold and the new purchaser’s solicitors have not requested a DS1 form. This violates the requirement that the sale of properties in receivership should be conducted at arms’ length.</a:t>
            </a:r>
            <a:endParaRPr lang="en-GB" sz="20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22</a:t>
            </a:fld>
            <a:endParaRPr lang="en-GB"/>
          </a:p>
        </p:txBody>
      </p:sp>
    </p:spTree>
    <p:extLst>
      <p:ext uri="{BB962C8B-B14F-4D97-AF65-F5344CB8AC3E}">
        <p14:creationId xmlns:p14="http://schemas.microsoft.com/office/powerpoint/2010/main" val="3562895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Lloyds’ legal wrongdoing</a:t>
            </a:r>
            <a:br>
              <a:rPr lang="en-GB" dirty="0"/>
            </a:br>
            <a:r>
              <a:rPr lang="en-GB" sz="3100" dirty="0"/>
              <a:t>- unprecedented - </a:t>
            </a:r>
          </a:p>
        </p:txBody>
      </p:sp>
      <p:sp>
        <p:nvSpPr>
          <p:cNvPr id="3" name="Content Placeholder 2"/>
          <p:cNvSpPr>
            <a:spLocks noGrp="1"/>
          </p:cNvSpPr>
          <p:nvPr>
            <p:ph idx="1"/>
          </p:nvPr>
        </p:nvSpPr>
        <p:spPr/>
        <p:txBody>
          <a:bodyPr>
            <a:normAutofit fontScale="77500" lnSpcReduction="20000"/>
          </a:bodyPr>
          <a:lstStyle/>
          <a:p>
            <a:pPr algn="just"/>
            <a:r>
              <a:rPr lang="en-GB" dirty="0"/>
              <a:t>Lloyds Bank has undertaken widespread legal wrongdoing including the redaction, withholding, falsification and destruction of evidence; reliance on false instruments including deliberately invalid appointment documents for receivers, the forgery of signatures, perjury (lying in court) and other serious offences related to perverting the course of justice</a:t>
            </a:r>
            <a:r>
              <a:rPr lang="en-GB" dirty="0" smtClean="0"/>
              <a:t>.					</a:t>
            </a:r>
            <a:endParaRPr lang="en-GB" dirty="0"/>
          </a:p>
          <a:p>
            <a:pPr algn="just"/>
            <a:r>
              <a:rPr lang="en-GB" dirty="0"/>
              <a:t>Judges have made decisions in favour of Lloyds Bank, which have ignored fundamental principles of British justice, violated civil procedure rules and provided indications of overwhelming bias</a:t>
            </a:r>
            <a:r>
              <a:rPr lang="en-GB" dirty="0" smtClean="0"/>
              <a:t>.		</a:t>
            </a:r>
            <a:endParaRPr lang="en-GB" dirty="0"/>
          </a:p>
          <a:p>
            <a:pPr algn="just"/>
            <a:r>
              <a:rPr lang="en-GB" dirty="0"/>
              <a:t>Meanwhile, Lloyds Bank spent £850mn last year in legal expenses to contest </a:t>
            </a:r>
            <a:r>
              <a:rPr lang="en-GB" dirty="0" smtClean="0"/>
              <a:t>claims made against the bank and </a:t>
            </a:r>
            <a:r>
              <a:rPr lang="en-GB" dirty="0"/>
              <a:t>intimidate victims </a:t>
            </a:r>
            <a:r>
              <a:rPr lang="en-GB" dirty="0" smtClean="0"/>
              <a:t>and targets from </a:t>
            </a:r>
            <a:r>
              <a:rPr lang="en-GB" dirty="0"/>
              <a:t>speaking out.</a:t>
            </a:r>
          </a:p>
          <a:p>
            <a:endParaRPr lang="en-GB" dirty="0"/>
          </a:p>
          <a:p>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23</a:t>
            </a:fld>
            <a:endParaRPr lang="en-GB"/>
          </a:p>
        </p:txBody>
      </p:sp>
    </p:spTree>
    <p:extLst>
      <p:ext uri="{BB962C8B-B14F-4D97-AF65-F5344CB8AC3E}">
        <p14:creationId xmlns:p14="http://schemas.microsoft.com/office/powerpoint/2010/main" val="1273859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133739-8DA5-4BFF-8317-7C0FE1DFAA8D}"/>
              </a:ext>
            </a:extLst>
          </p:cNvPr>
          <p:cNvSpPr>
            <a:spLocks noGrp="1"/>
          </p:cNvSpPr>
          <p:nvPr>
            <p:ph type="title"/>
          </p:nvPr>
        </p:nvSpPr>
        <p:spPr/>
        <p:txBody>
          <a:bodyPr>
            <a:normAutofit fontScale="90000"/>
          </a:bodyPr>
          <a:lstStyle/>
          <a:p>
            <a:r>
              <a:rPr lang="en-GB" dirty="0"/>
              <a:t/>
            </a:r>
            <a:br>
              <a:rPr lang="en-GB" dirty="0"/>
            </a:br>
            <a:r>
              <a:rPr lang="en-GB" dirty="0"/>
              <a:t>Lloyds’ forgery of signatures </a:t>
            </a:r>
            <a:br>
              <a:rPr lang="en-GB" dirty="0"/>
            </a:br>
            <a:r>
              <a:rPr lang="en-GB" sz="3100" dirty="0"/>
              <a:t>- NCA appears unwilling to investigate -  </a:t>
            </a:r>
            <a:r>
              <a:rPr lang="en-GB" dirty="0"/>
              <a:t/>
            </a:r>
            <a:br>
              <a:rPr lang="en-GB" dirty="0"/>
            </a:br>
            <a:endParaRPr lang="en-GB" sz="3100" dirty="0"/>
          </a:p>
        </p:txBody>
      </p:sp>
      <p:sp>
        <p:nvSpPr>
          <p:cNvPr id="3" name="Content Placeholder 2">
            <a:extLst>
              <a:ext uri="{FF2B5EF4-FFF2-40B4-BE49-F238E27FC236}">
                <a16:creationId xmlns="" xmlns:a16="http://schemas.microsoft.com/office/drawing/2014/main" id="{9586D5E8-551A-4C3A-913B-01DD44498C8F}"/>
              </a:ext>
            </a:extLst>
          </p:cNvPr>
          <p:cNvSpPr>
            <a:spLocks noGrp="1"/>
          </p:cNvSpPr>
          <p:nvPr>
            <p:ph idx="1"/>
          </p:nvPr>
        </p:nvSpPr>
        <p:spPr>
          <a:xfrm>
            <a:off x="457200" y="1700808"/>
            <a:ext cx="8229600" cy="4896544"/>
          </a:xfrm>
        </p:spPr>
        <p:txBody>
          <a:bodyPr>
            <a:normAutofit fontScale="77500" lnSpcReduction="20000"/>
          </a:bodyPr>
          <a:lstStyle/>
          <a:p>
            <a:pPr algn="just"/>
            <a:r>
              <a:rPr lang="en-GB" sz="2600" dirty="0"/>
              <a:t>The Chairman of the All Party Parliamentary Group (APPG) on fair business banking, Kevin Hollinrake MP is leading the bank signature forgeries campaign</a:t>
            </a:r>
            <a:r>
              <a:rPr lang="en-GB" sz="2600" dirty="0" smtClean="0"/>
              <a:t>.									</a:t>
            </a:r>
            <a:endParaRPr lang="en-GB" sz="2600" dirty="0"/>
          </a:p>
          <a:p>
            <a:pPr algn="just"/>
            <a:r>
              <a:rPr lang="en-GB" sz="2600" dirty="0"/>
              <a:t>Lloyds Bank is accused of having forged signatures on legal documents on an industrial scale</a:t>
            </a:r>
            <a:r>
              <a:rPr lang="en-GB" sz="2600" dirty="0" smtClean="0"/>
              <a:t>.								</a:t>
            </a:r>
            <a:endParaRPr lang="en-GB" sz="2600" dirty="0"/>
          </a:p>
          <a:p>
            <a:pPr algn="just"/>
            <a:r>
              <a:rPr lang="en-GB" sz="2600" dirty="0"/>
              <a:t>In this connection, Hollinrake has contacted Lloyds’ Chief Executive, Antonio Horta-Osorio and accused him of persistently deflecting “serious questions around both your firm’s and your own personal conduct raised by Members of Parliament</a:t>
            </a:r>
            <a:r>
              <a:rPr lang="en-GB" sz="2600" dirty="0" smtClean="0"/>
              <a:t>.”						</a:t>
            </a:r>
            <a:endParaRPr lang="en-GB" sz="2600" dirty="0"/>
          </a:p>
          <a:p>
            <a:pPr algn="just"/>
            <a:r>
              <a:rPr lang="en-GB" sz="2600" dirty="0"/>
              <a:t>Together with the Thames Valley Police &amp; Crime Commissioner, Hollinrake has taken evidence of signature forgeries to the National Crime Agency. However, the NCA has indicated no willingness to investigate. </a:t>
            </a:r>
          </a:p>
          <a:p>
            <a:pPr marL="0" indent="0">
              <a:buNone/>
            </a:pPr>
            <a:r>
              <a:rPr lang="en-GB" sz="2600" dirty="0"/>
              <a:t>			</a:t>
            </a:r>
          </a:p>
        </p:txBody>
      </p:sp>
      <p:sp>
        <p:nvSpPr>
          <p:cNvPr id="4" name="Slide Number Placeholder 3">
            <a:extLst>
              <a:ext uri="{FF2B5EF4-FFF2-40B4-BE49-F238E27FC236}">
                <a16:creationId xmlns="" xmlns:a16="http://schemas.microsoft.com/office/drawing/2014/main" id="{45CA4562-A354-4D5D-B1CD-7228D79E46FA}"/>
              </a:ext>
            </a:extLst>
          </p:cNvPr>
          <p:cNvSpPr>
            <a:spLocks noGrp="1"/>
          </p:cNvSpPr>
          <p:nvPr>
            <p:ph type="sldNum" sz="quarter" idx="12"/>
          </p:nvPr>
        </p:nvSpPr>
        <p:spPr/>
        <p:txBody>
          <a:bodyPr/>
          <a:lstStyle/>
          <a:p>
            <a:fld id="{6D97B597-DB5C-49A7-8AF5-93AFC7E04E1F}" type="slidenum">
              <a:rPr lang="en-GB" smtClean="0"/>
              <a:pPr/>
              <a:t>24</a:t>
            </a:fld>
            <a:endParaRPr lang="en-GB"/>
          </a:p>
        </p:txBody>
      </p:sp>
    </p:spTree>
    <p:extLst>
      <p:ext uri="{BB962C8B-B14F-4D97-AF65-F5344CB8AC3E}">
        <p14:creationId xmlns:p14="http://schemas.microsoft.com/office/powerpoint/2010/main" val="395223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NDA’s </a:t>
            </a:r>
            <a:r>
              <a:rPr lang="en-GB" dirty="0" smtClean="0"/>
              <a:t>and </a:t>
            </a:r>
            <a:r>
              <a:rPr lang="en-GB" dirty="0" err="1"/>
              <a:t>whistleblowers</a:t>
            </a:r>
            <a:r>
              <a:rPr lang="en-GB" dirty="0"/>
              <a:t/>
            </a:r>
            <a:br>
              <a:rPr lang="en-GB" dirty="0"/>
            </a:br>
            <a:r>
              <a:rPr lang="en-GB" sz="3100" dirty="0"/>
              <a:t>mis-use </a:t>
            </a:r>
            <a:r>
              <a:rPr lang="en-GB" sz="3100" dirty="0" smtClean="0"/>
              <a:t>and </a:t>
            </a:r>
            <a:r>
              <a:rPr lang="en-GB" sz="3100" dirty="0"/>
              <a:t>mistreatment</a:t>
            </a:r>
          </a:p>
        </p:txBody>
      </p:sp>
      <p:sp>
        <p:nvSpPr>
          <p:cNvPr id="3" name="Content Placeholder 2"/>
          <p:cNvSpPr>
            <a:spLocks noGrp="1"/>
          </p:cNvSpPr>
          <p:nvPr>
            <p:ph idx="1"/>
          </p:nvPr>
        </p:nvSpPr>
        <p:spPr/>
        <p:txBody>
          <a:bodyPr>
            <a:normAutofit fontScale="92500" lnSpcReduction="10000"/>
          </a:bodyPr>
          <a:lstStyle/>
          <a:p>
            <a:pPr algn="just"/>
            <a:r>
              <a:rPr lang="en-GB" dirty="0"/>
              <a:t>Lloyds Bank has used Non-Disclosure Agreements (NDA’s) to silence its victims </a:t>
            </a:r>
            <a:r>
              <a:rPr lang="en-GB" dirty="0" smtClean="0"/>
              <a:t>and targets for </a:t>
            </a:r>
            <a:r>
              <a:rPr lang="en-GB" dirty="0"/>
              <a:t>many years. This may be the largest scale under which NDA’s have </a:t>
            </a:r>
            <a:r>
              <a:rPr lang="en-GB" dirty="0" smtClean="0"/>
              <a:t>ever been </a:t>
            </a:r>
            <a:r>
              <a:rPr lang="en-GB" dirty="0"/>
              <a:t>mis-used in the UK.</a:t>
            </a:r>
          </a:p>
          <a:p>
            <a:pPr algn="just"/>
            <a:r>
              <a:rPr lang="en-GB" dirty="0"/>
              <a:t>The bank has also mistreated a significant number of </a:t>
            </a:r>
            <a:r>
              <a:rPr lang="en-GB" dirty="0" err="1"/>
              <a:t>whistleblowers</a:t>
            </a:r>
            <a:r>
              <a:rPr lang="en-GB" dirty="0"/>
              <a:t>, while paying lip-service to correct procedure.</a:t>
            </a:r>
          </a:p>
          <a:p>
            <a:pPr algn="just"/>
            <a:r>
              <a:rPr lang="en-GB" dirty="0"/>
              <a:t>Lloyds’ senior management has never been held to account for either of these types of serious misconduct.</a:t>
            </a:r>
          </a:p>
        </p:txBody>
      </p:sp>
      <p:sp>
        <p:nvSpPr>
          <p:cNvPr id="4" name="Slide Number Placeholder 3"/>
          <p:cNvSpPr>
            <a:spLocks noGrp="1"/>
          </p:cNvSpPr>
          <p:nvPr>
            <p:ph type="sldNum" sz="quarter" idx="12"/>
          </p:nvPr>
        </p:nvSpPr>
        <p:spPr/>
        <p:txBody>
          <a:bodyPr/>
          <a:lstStyle/>
          <a:p>
            <a:fld id="{6D97B597-DB5C-49A7-8AF5-93AFC7E04E1F}" type="slidenum">
              <a:rPr lang="en-GB" smtClean="0"/>
              <a:pPr/>
              <a:t>25</a:t>
            </a:fld>
            <a:endParaRPr lang="en-GB"/>
          </a:p>
        </p:txBody>
      </p:sp>
    </p:spTree>
    <p:extLst>
      <p:ext uri="{BB962C8B-B14F-4D97-AF65-F5344CB8AC3E}">
        <p14:creationId xmlns:p14="http://schemas.microsoft.com/office/powerpoint/2010/main" val="2494142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Government role</a:t>
            </a:r>
            <a:br>
              <a:rPr lang="en-GB" dirty="0"/>
            </a:br>
            <a:r>
              <a:rPr lang="en-GB" sz="3100" dirty="0"/>
              <a:t>- total control </a:t>
            </a:r>
            <a:r>
              <a:rPr lang="en-GB" sz="3100" dirty="0" smtClean="0"/>
              <a:t>and </a:t>
            </a:r>
            <a:r>
              <a:rPr lang="en-GB" sz="3100" dirty="0"/>
              <a:t>cover up - </a:t>
            </a:r>
          </a:p>
        </p:txBody>
      </p:sp>
      <p:sp>
        <p:nvSpPr>
          <p:cNvPr id="3" name="Content Placeholder 2"/>
          <p:cNvSpPr>
            <a:spLocks noGrp="1"/>
          </p:cNvSpPr>
          <p:nvPr>
            <p:ph idx="1"/>
          </p:nvPr>
        </p:nvSpPr>
        <p:spPr>
          <a:xfrm>
            <a:off x="457200" y="1600200"/>
            <a:ext cx="8229600" cy="5069160"/>
          </a:xfrm>
        </p:spPr>
        <p:txBody>
          <a:bodyPr>
            <a:normAutofit fontScale="62500" lnSpcReduction="20000"/>
          </a:bodyPr>
          <a:lstStyle/>
          <a:p>
            <a:endParaRPr lang="en-US" dirty="0"/>
          </a:p>
          <a:p>
            <a:pPr algn="just"/>
            <a:r>
              <a:rPr lang="en-GB" sz="3400" dirty="0"/>
              <a:t>The Chancellor and HM Treasury have deliberately blocked off the only two avenues available to victims of banking misconduct – regulatory and legal.								</a:t>
            </a:r>
          </a:p>
          <a:p>
            <a:pPr algn="just"/>
            <a:r>
              <a:rPr lang="en-GB" sz="3400" dirty="0"/>
              <a:t>They have interfered with the law and committed multiple counts of securities fraud. 								</a:t>
            </a:r>
          </a:p>
          <a:p>
            <a:pPr algn="just"/>
            <a:r>
              <a:rPr lang="en-GB" sz="3400" dirty="0"/>
              <a:t>They have brought improper pressure to bear on prosecuting authorities.							 	</a:t>
            </a:r>
          </a:p>
          <a:p>
            <a:pPr algn="just"/>
            <a:r>
              <a:rPr lang="en-GB" sz="3400" dirty="0"/>
              <a:t>The Executive branch of Government has ignored the Legislature and treated Parliament and due process with contempt.</a:t>
            </a:r>
          </a:p>
          <a:p>
            <a:pPr algn="ctr">
              <a:buNone/>
            </a:pPr>
            <a:endParaRPr lang="en-GB" sz="3400" dirty="0"/>
          </a:p>
          <a:p>
            <a:pPr algn="ctr">
              <a:buNone/>
            </a:pPr>
            <a:r>
              <a:rPr lang="en-GB" sz="3600" dirty="0"/>
              <a:t> </a:t>
            </a:r>
          </a:p>
        </p:txBody>
      </p:sp>
      <p:sp>
        <p:nvSpPr>
          <p:cNvPr id="4" name="Slide Number Placeholder 3"/>
          <p:cNvSpPr>
            <a:spLocks noGrp="1"/>
          </p:cNvSpPr>
          <p:nvPr>
            <p:ph type="sldNum" sz="quarter" idx="12"/>
          </p:nvPr>
        </p:nvSpPr>
        <p:spPr/>
        <p:txBody>
          <a:bodyPr/>
          <a:lstStyle/>
          <a:p>
            <a:fld id="{6D97B597-DB5C-49A7-8AF5-93AFC7E04E1F}" type="slidenum">
              <a:rPr lang="en-GB" smtClean="0"/>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Cost of banking scandal </a:t>
            </a:r>
            <a:br>
              <a:rPr lang="en-GB" dirty="0"/>
            </a:br>
            <a:r>
              <a:rPr lang="en-GB" sz="3100" dirty="0"/>
              <a:t>- greatest in terms of public trust - </a:t>
            </a:r>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pPr algn="just"/>
            <a:r>
              <a:rPr lang="en-GB" dirty="0"/>
              <a:t>The cost of </a:t>
            </a:r>
            <a:r>
              <a:rPr lang="en-GB" dirty="0" smtClean="0"/>
              <a:t>remedying, </a:t>
            </a:r>
            <a:r>
              <a:rPr lang="en-GB" dirty="0"/>
              <a:t>arguably the UK’s most serious banking </a:t>
            </a:r>
            <a:r>
              <a:rPr lang="en-GB" dirty="0" smtClean="0"/>
              <a:t>scandal, </a:t>
            </a:r>
            <a:r>
              <a:rPr lang="en-GB" dirty="0"/>
              <a:t>will be high.	</a:t>
            </a:r>
          </a:p>
          <a:p>
            <a:pPr algn="just"/>
            <a:r>
              <a:rPr lang="en-GB" dirty="0"/>
              <a:t>However, because the extensive wrongdoing and criminality has been covered up by successive Governments, senior civil servants, regulators and prosecutors, the greatest </a:t>
            </a:r>
            <a:r>
              <a:rPr lang="en-GB" dirty="0" smtClean="0"/>
              <a:t>cost will </a:t>
            </a:r>
            <a:r>
              <a:rPr lang="en-GB" dirty="0"/>
              <a:t>be in terms of the public’s trust in the Government and the Establishment.</a:t>
            </a:r>
          </a:p>
          <a:p>
            <a:pPr algn="just"/>
            <a:r>
              <a:rPr lang="en-GB" dirty="0"/>
              <a:t>Once the scandal becomes fully understood, it will lead to </a:t>
            </a:r>
            <a:r>
              <a:rPr lang="en-GB" dirty="0" smtClean="0"/>
              <a:t>more demands </a:t>
            </a:r>
            <a:r>
              <a:rPr lang="en-GB" dirty="0"/>
              <a:t>for high-level resignations, prosecutions and comprehensive reform. </a:t>
            </a:r>
          </a:p>
          <a:p>
            <a:pPr marL="0" indent="0" algn="just">
              <a:buNone/>
            </a:pPr>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27</a:t>
            </a:fld>
            <a:endParaRPr lang="en-GB"/>
          </a:p>
        </p:txBody>
      </p:sp>
    </p:spTree>
    <p:extLst>
      <p:ext uri="{BB962C8B-B14F-4D97-AF65-F5344CB8AC3E}">
        <p14:creationId xmlns:p14="http://schemas.microsoft.com/office/powerpoint/2010/main" val="3324545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Financial Conduct Authority </a:t>
            </a:r>
            <a:br>
              <a:rPr lang="en-GB" dirty="0"/>
            </a:br>
            <a:r>
              <a:rPr lang="en-GB" sz="3100" dirty="0"/>
              <a:t>– complicit with Government -</a:t>
            </a:r>
          </a:p>
        </p:txBody>
      </p:sp>
      <p:sp>
        <p:nvSpPr>
          <p:cNvPr id="3" name="Content Placeholder 2"/>
          <p:cNvSpPr>
            <a:spLocks noGrp="1"/>
          </p:cNvSpPr>
          <p:nvPr>
            <p:ph idx="1"/>
          </p:nvPr>
        </p:nvSpPr>
        <p:spPr>
          <a:xfrm>
            <a:off x="457200" y="1412776"/>
            <a:ext cx="8229600" cy="5040560"/>
          </a:xfrm>
        </p:spPr>
        <p:txBody>
          <a:bodyPr>
            <a:normAutofit fontScale="70000" lnSpcReduction="20000"/>
          </a:bodyPr>
          <a:lstStyle/>
          <a:p>
            <a:pPr algn="just"/>
            <a:r>
              <a:rPr lang="en-GB" dirty="0"/>
              <a:t>Osborne’s appointment of the FCA chairman (2013) and his replacement of its Chief Executive (2016) demonstrated the Government’s contempt for the integrity of financial regulation at the highest level. </a:t>
            </a:r>
          </a:p>
          <a:p>
            <a:pPr algn="just"/>
            <a:r>
              <a:rPr lang="en-GB" dirty="0"/>
              <a:t>At its inception, the FCA was given a deliberately inadequate mandate and the Treasury retained ultimate control over the regulator. In addition, the FCA has:</a:t>
            </a:r>
          </a:p>
          <a:p>
            <a:pPr algn="just"/>
            <a:r>
              <a:rPr lang="en-GB" dirty="0"/>
              <a:t>Failed to investigate individual cases of serious wrongdoing by Lloyds and RBS and quietly dropped investigations in improper practices by banks.</a:t>
            </a:r>
          </a:p>
          <a:p>
            <a:pPr algn="just"/>
            <a:r>
              <a:rPr lang="en-GB" dirty="0"/>
              <a:t>Refused to publish the section 166 review into RBS’ business support unit, GRG - eight times.</a:t>
            </a:r>
          </a:p>
          <a:p>
            <a:pPr algn="just"/>
            <a:r>
              <a:rPr lang="en-GB" dirty="0"/>
              <a:t>Permitted Lloyds Bank to appoint three reviews regarding </a:t>
            </a:r>
            <a:r>
              <a:rPr lang="en-GB" dirty="0" err="1"/>
              <a:t>HBoS</a:t>
            </a:r>
            <a:r>
              <a:rPr lang="en-GB" dirty="0"/>
              <a:t> Reading, when it should have required the bank to compensate its victims correctly. </a:t>
            </a:r>
          </a:p>
          <a:p>
            <a:pPr algn="just"/>
            <a:r>
              <a:rPr lang="en-GB" dirty="0"/>
              <a:t>Recently, fined Bank of Scotland £45.5mn over the Reading fraud twelve years after the event, with the fine going to…..HM Treasury</a:t>
            </a:r>
            <a:r>
              <a:rPr lang="en-GB" dirty="0" smtClean="0"/>
              <a:t>.</a:t>
            </a:r>
          </a:p>
          <a:p>
            <a:pPr marL="0" indent="0" algn="just">
              <a:buNone/>
            </a:pPr>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28</a:t>
            </a:fld>
            <a:endParaRPr lang="en-GB"/>
          </a:p>
        </p:txBody>
      </p:sp>
    </p:spTree>
    <p:extLst>
      <p:ext uri="{BB962C8B-B14F-4D97-AF65-F5344CB8AC3E}">
        <p14:creationId xmlns:p14="http://schemas.microsoft.com/office/powerpoint/2010/main" val="1895820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Financial Reporting Council</a:t>
            </a:r>
            <a:r>
              <a:rPr lang="en-GB" sz="3100" dirty="0"/>
              <a:t/>
            </a:r>
            <a:br>
              <a:rPr lang="en-GB" sz="3100" dirty="0"/>
            </a:br>
            <a:r>
              <a:rPr lang="en-GB" sz="2700" dirty="0"/>
              <a:t>– manipulated by Government -</a:t>
            </a:r>
          </a:p>
        </p:txBody>
      </p:sp>
      <p:sp>
        <p:nvSpPr>
          <p:cNvPr id="3" name="Content Placeholder 2"/>
          <p:cNvSpPr>
            <a:spLocks noGrp="1"/>
          </p:cNvSpPr>
          <p:nvPr>
            <p:ph idx="1"/>
          </p:nvPr>
        </p:nvSpPr>
        <p:spPr>
          <a:xfrm>
            <a:off x="457200" y="1412776"/>
            <a:ext cx="8229600" cy="5445224"/>
          </a:xfrm>
        </p:spPr>
        <p:txBody>
          <a:bodyPr>
            <a:normAutofit fontScale="55000" lnSpcReduction="20000"/>
          </a:bodyPr>
          <a:lstStyle/>
          <a:p>
            <a:pPr algn="just"/>
            <a:r>
              <a:rPr lang="en-GB" dirty="0"/>
              <a:t>The FRC is supposed to be the independent regulator of corporate governance and reporting in the UK, with the objective of maintaining public confidence in the financial </a:t>
            </a:r>
            <a:r>
              <a:rPr lang="en-GB" dirty="0" smtClean="0"/>
              <a:t>governance </a:t>
            </a:r>
            <a:r>
              <a:rPr lang="en-GB" dirty="0"/>
              <a:t>of companies.						</a:t>
            </a:r>
          </a:p>
          <a:p>
            <a:pPr algn="just"/>
            <a:r>
              <a:rPr lang="en-GB" dirty="0"/>
              <a:t>However, the Government appoints the chairman and deputy chairman of the FRC and its connections with Lloyds Banking Group (LBG) have been improperly close since 2006. The regulator has been chaired by former chairmen of LBG, while its conduct committee has been weighted with former partners of KPMG and its associates.								</a:t>
            </a:r>
          </a:p>
          <a:p>
            <a:pPr algn="just"/>
            <a:r>
              <a:rPr lang="en-GB" dirty="0"/>
              <a:t>In 2013, the FRC refused to investigate KPMG’s 2007 audit of </a:t>
            </a:r>
            <a:r>
              <a:rPr lang="en-GB" dirty="0" err="1"/>
              <a:t>HBoS</a:t>
            </a:r>
            <a:r>
              <a:rPr lang="en-GB" dirty="0"/>
              <a:t> but changed its mind two years later, under pressure from MPs. In September 2017, having ignored important evidence from a third </a:t>
            </a:r>
            <a:r>
              <a:rPr lang="en-GB" dirty="0" err="1"/>
              <a:t>whistleblower</a:t>
            </a:r>
            <a:r>
              <a:rPr lang="en-GB" dirty="0"/>
              <a:t>, the FRC cleared KPMG of all wrongdoing. The evidence of two previous </a:t>
            </a:r>
            <a:r>
              <a:rPr lang="en-GB" dirty="0" err="1"/>
              <a:t>HBoS</a:t>
            </a:r>
            <a:r>
              <a:rPr lang="en-GB" dirty="0"/>
              <a:t> </a:t>
            </a:r>
            <a:r>
              <a:rPr lang="en-GB" dirty="0" err="1"/>
              <a:t>whistleblowers</a:t>
            </a:r>
            <a:r>
              <a:rPr lang="en-GB" dirty="0"/>
              <a:t>, Paul Moore and Sally Masterton suggests that the FRC decision was a complete whitewash.								</a:t>
            </a:r>
          </a:p>
          <a:p>
            <a:pPr algn="just"/>
            <a:r>
              <a:rPr lang="en-GB" dirty="0"/>
              <a:t>The FRC decision came conveniently one month before the opening of the court case involving Lloyds’ 2009 rights issue which, it is alleged, was based on information which was knowingly false.						</a:t>
            </a:r>
          </a:p>
          <a:p>
            <a:pPr algn="just"/>
            <a:r>
              <a:rPr lang="en-GB" dirty="0"/>
              <a:t>However within a year of clearing KPMG of all wrongdoing, the FRC completed a </a:t>
            </a:r>
            <a:r>
              <a:rPr lang="en-GB" dirty="0" smtClean="0"/>
              <a:t>complete U-turn </a:t>
            </a:r>
            <a:r>
              <a:rPr lang="en-GB" dirty="0"/>
              <a:t>and in June 2018, complained of “an unacceptable deterioration” in KPMG’s audit quality.					</a:t>
            </a:r>
          </a:p>
          <a:p>
            <a:pPr marL="0" indent="0">
              <a:buNone/>
            </a:pPr>
            <a:endParaRPr lang="en-GB" dirty="0"/>
          </a:p>
          <a:p>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More serious than </a:t>
            </a:r>
            <a:br>
              <a:rPr lang="en-GB" dirty="0"/>
            </a:br>
            <a:r>
              <a:rPr lang="en-GB" dirty="0"/>
              <a:t>every other UK banking scandal</a:t>
            </a:r>
          </a:p>
        </p:txBody>
      </p:sp>
      <p:sp>
        <p:nvSpPr>
          <p:cNvPr id="3" name="Content Placeholder 2"/>
          <p:cNvSpPr>
            <a:spLocks noGrp="1"/>
          </p:cNvSpPr>
          <p:nvPr>
            <p:ph idx="1"/>
          </p:nvPr>
        </p:nvSpPr>
        <p:spPr/>
        <p:txBody>
          <a:bodyPr>
            <a:normAutofit fontScale="85000" lnSpcReduction="10000"/>
          </a:bodyPr>
          <a:lstStyle/>
          <a:p>
            <a:pPr algn="just"/>
            <a:r>
              <a:rPr lang="en-GB" dirty="0"/>
              <a:t>With the Interest Rate Hedging Product (IRHP) and Payment Protection Insurance (PPI) scandals, bank staff were incentivised to sell unnecessary or unwanted financial products to </a:t>
            </a:r>
            <a:r>
              <a:rPr lang="en-GB" dirty="0" smtClean="0"/>
              <a:t>customers and targets.</a:t>
            </a:r>
            <a:endParaRPr lang="en-GB" dirty="0"/>
          </a:p>
          <a:p>
            <a:pPr algn="just"/>
            <a:r>
              <a:rPr lang="en-GB" dirty="0"/>
              <a:t>However, Lloyds’ Asset Theft Frauds have been considerably more serious because of the deliberate intent by the bank to use their Business Support Units to profit at the expense of </a:t>
            </a:r>
            <a:r>
              <a:rPr lang="en-GB" dirty="0" smtClean="0"/>
              <a:t>customers.</a:t>
            </a:r>
            <a:endParaRPr lang="en-GB" dirty="0"/>
          </a:p>
          <a:p>
            <a:pPr algn="just"/>
            <a:r>
              <a:rPr lang="en-GB" dirty="0"/>
              <a:t>For Lloyds Bank and its agents to have engaged in such </a:t>
            </a:r>
            <a:r>
              <a:rPr lang="en-GB" dirty="0" smtClean="0"/>
              <a:t>activity against its customers, </a:t>
            </a:r>
            <a:r>
              <a:rPr lang="en-GB" dirty="0"/>
              <a:t>while simultaneously being bailed out by the UK taxpayer, is unforgiveable.</a:t>
            </a:r>
          </a:p>
        </p:txBody>
      </p:sp>
      <p:sp>
        <p:nvSpPr>
          <p:cNvPr id="4" name="Slide Number Placeholder 3"/>
          <p:cNvSpPr>
            <a:spLocks noGrp="1"/>
          </p:cNvSpPr>
          <p:nvPr>
            <p:ph type="sldNum" sz="quarter" idx="12"/>
          </p:nvPr>
        </p:nvSpPr>
        <p:spPr/>
        <p:txBody>
          <a:bodyPr/>
          <a:lstStyle/>
          <a:p>
            <a:fld id="{6D97B597-DB5C-49A7-8AF5-93AFC7E04E1F}" type="slidenum">
              <a:rPr lang="en-GB" smtClean="0"/>
              <a:pPr/>
              <a:t>3</a:t>
            </a:fld>
            <a:endParaRPr lang="en-GB"/>
          </a:p>
        </p:txBody>
      </p:sp>
    </p:spTree>
    <p:extLst>
      <p:ext uri="{BB962C8B-B14F-4D97-AF65-F5344CB8AC3E}">
        <p14:creationId xmlns:p14="http://schemas.microsoft.com/office/powerpoint/2010/main" val="35776799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Interference with the law</a:t>
            </a:r>
            <a:endParaRPr lang="en-GB" sz="3100" dirty="0"/>
          </a:p>
        </p:txBody>
      </p:sp>
      <p:sp>
        <p:nvSpPr>
          <p:cNvPr id="3" name="Content Placeholder 2"/>
          <p:cNvSpPr>
            <a:spLocks noGrp="1"/>
          </p:cNvSpPr>
          <p:nvPr>
            <p:ph idx="1"/>
          </p:nvPr>
        </p:nvSpPr>
        <p:spPr>
          <a:xfrm>
            <a:off x="457200" y="1628800"/>
            <a:ext cx="8229600" cy="5400600"/>
          </a:xfrm>
        </p:spPr>
        <p:txBody>
          <a:bodyPr>
            <a:noAutofit/>
          </a:bodyPr>
          <a:lstStyle/>
          <a:p>
            <a:pPr algn="just"/>
            <a:r>
              <a:rPr lang="en-GB" sz="1600" b="1" dirty="0"/>
              <a:t>A highly improper policy </a:t>
            </a:r>
            <a:r>
              <a:rPr lang="en-GB" sz="1600" dirty="0"/>
              <a:t>with regard to the law and judicial system has been conducted at the highest level of Government. </a:t>
            </a:r>
            <a:r>
              <a:rPr lang="en-GB" sz="1600" b="1" dirty="0"/>
              <a:t>					</a:t>
            </a:r>
          </a:p>
          <a:p>
            <a:pPr algn="just"/>
            <a:r>
              <a:rPr lang="en-GB" sz="1600" b="1" dirty="0"/>
              <a:t>Securities fraud: </a:t>
            </a:r>
            <a:r>
              <a:rPr lang="en-GB" sz="1600" dirty="0"/>
              <a:t>The former Chancellor committed multiple counts of securities fraud</a:t>
            </a:r>
            <a:r>
              <a:rPr lang="en-GB" sz="1600" i="1" dirty="0"/>
              <a:t>. </a:t>
            </a:r>
            <a:r>
              <a:rPr lang="en-GB" sz="1600" dirty="0"/>
              <a:t>His conduct demonstrated a disregard for existing EU </a:t>
            </a:r>
            <a:r>
              <a:rPr lang="en-GB" sz="1600" dirty="0" smtClean="0"/>
              <a:t>and </a:t>
            </a:r>
            <a:r>
              <a:rPr lang="en-GB" sz="1600" dirty="0"/>
              <a:t>UK securities legislation, including FSMA 2000. 							</a:t>
            </a:r>
          </a:p>
          <a:p>
            <a:pPr algn="just"/>
            <a:r>
              <a:rPr lang="en-GB" sz="1600" b="1" dirty="0"/>
              <a:t>Wrongdoing by banks overlooked: </a:t>
            </a:r>
            <a:r>
              <a:rPr lang="en-GB" sz="1600" dirty="0"/>
              <a:t>The Chancellor and HM Treasury have permitted certain activities, particularly those of the taxpayer-owned banks and their agents, to be “above the law” by covering up and not investigating. This has included, as mentioned, lying and the delivery of intentionally inadequate submissions to regulators, redaction of and tampering with evidence, forgery of signatures on an industrial scale, reliance on deliberately false documentation in court, perjury, the mis-use of NDA’s to cover up criminal conduct and other serious offences.						</a:t>
            </a:r>
          </a:p>
          <a:p>
            <a:pPr algn="just"/>
            <a:r>
              <a:rPr lang="en-GB" sz="1600" b="1" dirty="0"/>
              <a:t>Legal costs inflated: </a:t>
            </a:r>
            <a:r>
              <a:rPr lang="en-GB" sz="1600" dirty="0"/>
              <a:t>The Government has priced victims out of justice, while Lloyds and other banks have monopolised the foremost legal talent on their panels and loaded </a:t>
            </a:r>
            <a:r>
              <a:rPr lang="en-GB" sz="1600" dirty="0" smtClean="0"/>
              <a:t>so-called costs </a:t>
            </a:r>
            <a:r>
              <a:rPr lang="en-GB" sz="1600" dirty="0"/>
              <a:t>onto their </a:t>
            </a:r>
            <a:r>
              <a:rPr lang="en-GB" sz="1600" dirty="0" smtClean="0"/>
              <a:t>opponents (targets) to </a:t>
            </a:r>
            <a:r>
              <a:rPr lang="en-GB" sz="1600" dirty="0"/>
              <a:t>force them to abandon their legal </a:t>
            </a:r>
            <a:r>
              <a:rPr lang="en-GB" sz="1600" dirty="0" smtClean="0"/>
              <a:t>standing. </a:t>
            </a:r>
            <a:r>
              <a:rPr lang="en-GB" sz="1600" dirty="0"/>
              <a:t>	</a:t>
            </a:r>
          </a:p>
          <a:p>
            <a:pPr algn="just"/>
            <a:r>
              <a:rPr lang="en-GB" sz="1600" b="1" dirty="0"/>
              <a:t>Manipulation </a:t>
            </a:r>
            <a:r>
              <a:rPr lang="en-GB" sz="1600" dirty="0"/>
              <a:t>of trials and trial dates and of the operation of the Criminal Cases Review Commission (CCRC). </a:t>
            </a:r>
            <a:r>
              <a:rPr lang="en-GB" sz="1400" dirty="0"/>
              <a:t>							</a:t>
            </a:r>
          </a:p>
        </p:txBody>
      </p:sp>
      <p:sp>
        <p:nvSpPr>
          <p:cNvPr id="4" name="Slide Number Placeholder 3"/>
          <p:cNvSpPr>
            <a:spLocks noGrp="1"/>
          </p:cNvSpPr>
          <p:nvPr>
            <p:ph type="sldNum" sz="quarter" idx="12"/>
          </p:nvPr>
        </p:nvSpPr>
        <p:spPr/>
        <p:txBody>
          <a:bodyPr/>
          <a:lstStyle/>
          <a:p>
            <a:fld id="{6D97B597-DB5C-49A7-8AF5-93AFC7E04E1F}"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Serious Fraud Office (SFO) </a:t>
            </a:r>
            <a:br>
              <a:rPr lang="en-GB" dirty="0"/>
            </a:br>
            <a:r>
              <a:rPr lang="en-GB" sz="3100" dirty="0"/>
              <a:t>– tightly controlled - </a:t>
            </a:r>
          </a:p>
        </p:txBody>
      </p:sp>
      <p:sp>
        <p:nvSpPr>
          <p:cNvPr id="3" name="Content Placeholder 2"/>
          <p:cNvSpPr>
            <a:spLocks noGrp="1"/>
          </p:cNvSpPr>
          <p:nvPr>
            <p:ph idx="1"/>
          </p:nvPr>
        </p:nvSpPr>
        <p:spPr>
          <a:xfrm>
            <a:off x="457200" y="1600200"/>
            <a:ext cx="8229600" cy="4853136"/>
          </a:xfrm>
        </p:spPr>
        <p:txBody>
          <a:bodyPr>
            <a:noAutofit/>
          </a:bodyPr>
          <a:lstStyle/>
          <a:p>
            <a:pPr algn="just"/>
            <a:r>
              <a:rPr lang="en-GB" sz="2000" dirty="0"/>
              <a:t>The Chancellor receives details of every case put up by the SFO for investigation and has tightly controlled the SFO’s budget. There is evidence which suggests that the SFO has deliberately taken no action in respect of certain cases involving the taxpayer-owned banks and their agents.</a:t>
            </a:r>
          </a:p>
          <a:p>
            <a:pPr algn="just"/>
            <a:r>
              <a:rPr lang="en-GB" sz="2000" dirty="0"/>
              <a:t>The SFO states that “If the information provided is not for us, we pass it on to other relevant enforcement agencies and regulators”. However, the majority of reports of serious fraud are ignored and no action is taken because of </a:t>
            </a:r>
            <a:r>
              <a:rPr lang="en-GB" sz="2000" dirty="0" smtClean="0"/>
              <a:t>the excuse of inadequate </a:t>
            </a:r>
            <a:r>
              <a:rPr lang="en-GB" sz="2000" dirty="0"/>
              <a:t>funding or insufficient resources.</a:t>
            </a:r>
          </a:p>
          <a:p>
            <a:pPr algn="just"/>
            <a:r>
              <a:rPr lang="en-GB" sz="2000" dirty="0"/>
              <a:t>The number of new investigations opened annually as a percentage of the total number of whistleblowing reports received has been minimal.</a:t>
            </a:r>
          </a:p>
          <a:p>
            <a:pPr algn="just"/>
            <a:r>
              <a:rPr lang="en-GB" sz="2000" dirty="0"/>
              <a:t>As a result, the UK’s investigation of serious corporate fraud has become significantly inadequate by international standards. </a:t>
            </a:r>
          </a:p>
        </p:txBody>
      </p:sp>
      <p:sp>
        <p:nvSpPr>
          <p:cNvPr id="4" name="Slide Number Placeholder 3"/>
          <p:cNvSpPr>
            <a:spLocks noGrp="1"/>
          </p:cNvSpPr>
          <p:nvPr>
            <p:ph type="sldNum" sz="quarter" idx="12"/>
          </p:nvPr>
        </p:nvSpPr>
        <p:spPr/>
        <p:txBody>
          <a:bodyPr/>
          <a:lstStyle/>
          <a:p>
            <a:fld id="{6D97B597-DB5C-49A7-8AF5-93AFC7E04E1F}"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Action Fraud</a:t>
            </a:r>
            <a:br>
              <a:rPr lang="en-GB" dirty="0"/>
            </a:br>
            <a:r>
              <a:rPr lang="en-GB" sz="3100" dirty="0"/>
              <a:t>- a long-standing farce - </a:t>
            </a:r>
          </a:p>
        </p:txBody>
      </p:sp>
      <p:sp>
        <p:nvSpPr>
          <p:cNvPr id="3" name="Content Placeholder 2"/>
          <p:cNvSpPr>
            <a:spLocks noGrp="1"/>
          </p:cNvSpPr>
          <p:nvPr>
            <p:ph idx="1"/>
          </p:nvPr>
        </p:nvSpPr>
        <p:spPr>
          <a:xfrm>
            <a:off x="457200" y="1628800"/>
            <a:ext cx="8229600" cy="4497363"/>
          </a:xfrm>
        </p:spPr>
        <p:txBody>
          <a:bodyPr>
            <a:normAutofit lnSpcReduction="10000"/>
          </a:bodyPr>
          <a:lstStyle/>
          <a:p>
            <a:pPr algn="just"/>
            <a:r>
              <a:rPr lang="en-GB" sz="2000" dirty="0"/>
              <a:t>Action Fraud is </a:t>
            </a:r>
            <a:r>
              <a:rPr lang="en-GB" sz="2000" dirty="0" smtClean="0"/>
              <a:t>operated by Concentrix, a call-centre, </a:t>
            </a:r>
            <a:r>
              <a:rPr lang="en-GB" sz="2000" dirty="0"/>
              <a:t>to which all victims of fraud are first referred. </a:t>
            </a:r>
            <a:r>
              <a:rPr lang="en-GB" sz="2000" dirty="0" smtClean="0"/>
              <a:t>It is a subsidiary of </a:t>
            </a:r>
            <a:r>
              <a:rPr lang="en-GB" sz="2000" dirty="0" err="1" smtClean="0"/>
              <a:t>Synnex</a:t>
            </a:r>
            <a:r>
              <a:rPr lang="en-GB" sz="2000" dirty="0" smtClean="0"/>
              <a:t> Corp, a California outsourcer. </a:t>
            </a:r>
            <a:endParaRPr lang="en-GB" sz="2000" dirty="0"/>
          </a:p>
          <a:p>
            <a:pPr algn="just"/>
            <a:r>
              <a:rPr lang="en-GB" sz="2000" dirty="0"/>
              <a:t>Excellent work by The Times (15</a:t>
            </a:r>
            <a:r>
              <a:rPr lang="en-GB" sz="2000" baseline="30000" dirty="0"/>
              <a:t>th</a:t>
            </a:r>
            <a:r>
              <a:rPr lang="en-GB" sz="2000" dirty="0"/>
              <a:t>-17</a:t>
            </a:r>
            <a:r>
              <a:rPr lang="en-GB" sz="2000" baseline="30000" dirty="0"/>
              <a:t>th</a:t>
            </a:r>
            <a:r>
              <a:rPr lang="en-GB" sz="2000" dirty="0"/>
              <a:t> </a:t>
            </a:r>
            <a:r>
              <a:rPr lang="en-GB" sz="2000" dirty="0" smtClean="0"/>
              <a:t>August 2019) </a:t>
            </a:r>
            <a:r>
              <a:rPr lang="en-GB" sz="2000" dirty="0"/>
              <a:t>exposed what one MP has termed the “utter disgrace” of Action Fraud, whereby victims are routinely mishandled, mocked behind their backs and required to clear a series of ever increasing hurdles before their cases are taken forward. Only 2% of cases per year currently result in successful prosecutions.</a:t>
            </a:r>
          </a:p>
          <a:p>
            <a:pPr algn="just"/>
            <a:r>
              <a:rPr lang="en-GB" sz="2000" dirty="0"/>
              <a:t>The Times’ articles revealed that new employees are required to sign gagging orders, so it is hardly surprising that the scandal has remained undiscovered for so long. </a:t>
            </a:r>
          </a:p>
          <a:p>
            <a:pPr algn="just"/>
            <a:r>
              <a:rPr lang="en-GB" sz="2000" dirty="0"/>
              <a:t>There can be little doubt that </a:t>
            </a:r>
            <a:r>
              <a:rPr lang="en-GB" sz="2000" dirty="0" smtClean="0"/>
              <a:t>the Home Office </a:t>
            </a:r>
            <a:r>
              <a:rPr lang="en-GB" sz="2000" dirty="0"/>
              <a:t>has been aware of the complete inadequacy of Action Fraud for </a:t>
            </a:r>
            <a:r>
              <a:rPr lang="en-GB" sz="2000" dirty="0" smtClean="0"/>
              <a:t>the years since the last outsourcer collapsed and City of London Police assumed responsibility. </a:t>
            </a:r>
            <a:endParaRPr lang="en-GB" sz="20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32</a:t>
            </a:fld>
            <a:endParaRPr lang="en-GB"/>
          </a:p>
        </p:txBody>
      </p:sp>
    </p:spTree>
    <p:extLst>
      <p:ext uri="{BB962C8B-B14F-4D97-AF65-F5344CB8AC3E}">
        <p14:creationId xmlns:p14="http://schemas.microsoft.com/office/powerpoint/2010/main" val="301866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Police </a:t>
            </a:r>
            <a:r>
              <a:rPr lang="en-GB" dirty="0" smtClean="0"/>
              <a:t>and </a:t>
            </a:r>
            <a:r>
              <a:rPr lang="en-GB" dirty="0"/>
              <a:t>NCA</a:t>
            </a:r>
            <a:br>
              <a:rPr lang="en-GB" dirty="0"/>
            </a:br>
            <a:r>
              <a:rPr lang="en-GB" sz="3100" dirty="0"/>
              <a:t>- widespread reluctance to investigate -</a:t>
            </a:r>
          </a:p>
        </p:txBody>
      </p:sp>
      <p:sp>
        <p:nvSpPr>
          <p:cNvPr id="3" name="Content Placeholder 2"/>
          <p:cNvSpPr>
            <a:spLocks noGrp="1"/>
          </p:cNvSpPr>
          <p:nvPr>
            <p:ph idx="1"/>
          </p:nvPr>
        </p:nvSpPr>
        <p:spPr>
          <a:xfrm>
            <a:off x="457200" y="1556792"/>
            <a:ext cx="8229600" cy="4569371"/>
          </a:xfrm>
        </p:spPr>
        <p:txBody>
          <a:bodyPr>
            <a:normAutofit lnSpcReduction="10000"/>
          </a:bodyPr>
          <a:lstStyle/>
          <a:p>
            <a:pPr algn="just"/>
            <a:r>
              <a:rPr lang="en-GB" sz="2000" dirty="0"/>
              <a:t>Regional Police forces </a:t>
            </a:r>
            <a:r>
              <a:rPr lang="en-GB" sz="2000" dirty="0" smtClean="0"/>
              <a:t>claim that they lack </a:t>
            </a:r>
            <a:r>
              <a:rPr lang="en-GB" sz="2000" dirty="0"/>
              <a:t>the </a:t>
            </a:r>
            <a:r>
              <a:rPr lang="en-GB" sz="2000" dirty="0" smtClean="0"/>
              <a:t>resources and skill to </a:t>
            </a:r>
            <a:r>
              <a:rPr lang="en-GB" sz="2000" dirty="0"/>
              <a:t>investigate serious fraud, as the Thames Valley Police </a:t>
            </a:r>
            <a:r>
              <a:rPr lang="en-GB" sz="2000" dirty="0" smtClean="0"/>
              <a:t>and </a:t>
            </a:r>
            <a:r>
              <a:rPr lang="en-GB" sz="2000" dirty="0"/>
              <a:t>Crime Commissioner has </a:t>
            </a:r>
            <a:r>
              <a:rPr lang="en-GB" sz="2000" dirty="0" smtClean="0"/>
              <a:t>reiterated </a:t>
            </a:r>
            <a:r>
              <a:rPr lang="en-GB" sz="2000" dirty="0"/>
              <a:t>to the Chancellor, and almost all are unwilling to do </a:t>
            </a:r>
            <a:r>
              <a:rPr lang="en-GB" sz="2000" dirty="0" smtClean="0"/>
              <a:t>so.</a:t>
            </a:r>
            <a:endParaRPr lang="en-GB" sz="2000" dirty="0"/>
          </a:p>
          <a:p>
            <a:pPr algn="just"/>
            <a:r>
              <a:rPr lang="en-GB" sz="2000" dirty="0"/>
              <a:t>When challenged recently over its conduct, one regional Police &amp; Crime panel chose to avoid the complainant </a:t>
            </a:r>
            <a:r>
              <a:rPr lang="en-GB" sz="2000" dirty="0" smtClean="0"/>
              <a:t>by not answering them but leaving </a:t>
            </a:r>
            <a:r>
              <a:rPr lang="en-GB" sz="2000" dirty="0"/>
              <a:t>the meeting room.</a:t>
            </a:r>
          </a:p>
          <a:p>
            <a:pPr algn="just"/>
            <a:r>
              <a:rPr lang="en-GB" sz="2000" dirty="0"/>
              <a:t>The National Crime Agency (NCA) has little previous experience of investigating serious white-collar fraud. </a:t>
            </a:r>
            <a:r>
              <a:rPr lang="en-GB" sz="2000" dirty="0" smtClean="0"/>
              <a:t>Unlike police, they are prosecutors. As </a:t>
            </a:r>
            <a:r>
              <a:rPr lang="en-GB" sz="2000" dirty="0"/>
              <a:t>recently as October 2018, the National Economic Crime Centre (NECC) was established within the NCA to </a:t>
            </a:r>
            <a:r>
              <a:rPr lang="en-GB" sz="2000" dirty="0" smtClean="0"/>
              <a:t>attempt </a:t>
            </a:r>
            <a:r>
              <a:rPr lang="en-GB" sz="2000" dirty="0"/>
              <a:t>to make up for this shortfall but considerable doubts persist as to its capability and </a:t>
            </a:r>
            <a:r>
              <a:rPr lang="en-GB" sz="2000" dirty="0" smtClean="0"/>
              <a:t>willingness (experience)  </a:t>
            </a:r>
            <a:r>
              <a:rPr lang="en-GB" sz="2000" dirty="0"/>
              <a:t>to investigate serious fraud undertaken by banks. </a:t>
            </a:r>
          </a:p>
          <a:p>
            <a:pPr algn="just"/>
            <a:r>
              <a:rPr lang="en-GB" sz="2000" dirty="0"/>
              <a:t>One regional Police force is even alleged to have been complicit with Lloyds’ and other related frauds.  </a:t>
            </a:r>
          </a:p>
        </p:txBody>
      </p:sp>
      <p:sp>
        <p:nvSpPr>
          <p:cNvPr id="4" name="Slide Number Placeholder 3"/>
          <p:cNvSpPr>
            <a:spLocks noGrp="1"/>
          </p:cNvSpPr>
          <p:nvPr>
            <p:ph type="sldNum" sz="quarter" idx="12"/>
          </p:nvPr>
        </p:nvSpPr>
        <p:spPr/>
        <p:txBody>
          <a:bodyPr/>
          <a:lstStyle/>
          <a:p>
            <a:fld id="{6D97B597-DB5C-49A7-8AF5-93AFC7E04E1F}" type="slidenum">
              <a:rPr lang="en-GB" smtClean="0"/>
              <a:pPr/>
              <a:t>33</a:t>
            </a:fld>
            <a:endParaRPr lang="en-GB"/>
          </a:p>
        </p:txBody>
      </p:sp>
    </p:spTree>
    <p:extLst>
      <p:ext uri="{BB962C8B-B14F-4D97-AF65-F5344CB8AC3E}">
        <p14:creationId xmlns:p14="http://schemas.microsoft.com/office/powerpoint/2010/main" val="1356753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Parliament &amp; due process </a:t>
            </a:r>
            <a:br>
              <a:rPr lang="en-GB" dirty="0"/>
            </a:br>
            <a:r>
              <a:rPr lang="en-GB" sz="3100" dirty="0"/>
              <a:t>- ignored - </a:t>
            </a:r>
          </a:p>
        </p:txBody>
      </p:sp>
      <p:sp>
        <p:nvSpPr>
          <p:cNvPr id="3" name="Content Placeholder 2"/>
          <p:cNvSpPr>
            <a:spLocks noGrp="1"/>
          </p:cNvSpPr>
          <p:nvPr>
            <p:ph idx="1"/>
          </p:nvPr>
        </p:nvSpPr>
        <p:spPr>
          <a:xfrm>
            <a:off x="457200" y="1412776"/>
            <a:ext cx="8229600" cy="5112568"/>
          </a:xfrm>
        </p:spPr>
        <p:txBody>
          <a:bodyPr>
            <a:normAutofit fontScale="77500" lnSpcReduction="20000"/>
          </a:bodyPr>
          <a:lstStyle/>
          <a:p>
            <a:pPr algn="just"/>
            <a:r>
              <a:rPr lang="en-GB" sz="3400" dirty="0"/>
              <a:t>The </a:t>
            </a:r>
            <a:r>
              <a:rPr lang="en-GB" sz="3400" dirty="0" smtClean="0"/>
              <a:t>Executive (Government) </a:t>
            </a:r>
            <a:r>
              <a:rPr lang="en-GB" sz="3400" dirty="0"/>
              <a:t>has ignored the legitimate concerns of m</a:t>
            </a:r>
            <a:r>
              <a:rPr lang="en-GB" sz="3400" dirty="0" smtClean="0"/>
              <a:t>embers </a:t>
            </a:r>
            <a:r>
              <a:rPr lang="en-GB" sz="3400" dirty="0"/>
              <a:t>of Parliament raised in numerous debates for more than a </a:t>
            </a:r>
            <a:r>
              <a:rPr lang="en-GB" sz="3400" dirty="0" smtClean="0"/>
              <a:t>decade.	</a:t>
            </a:r>
            <a:r>
              <a:rPr lang="en-GB" sz="3400" dirty="0"/>
              <a:t>			</a:t>
            </a:r>
          </a:p>
          <a:p>
            <a:pPr algn="just"/>
            <a:r>
              <a:rPr lang="en-GB" sz="3400" dirty="0"/>
              <a:t>The supposed reform of the Financial Services Authority (FSA) into the </a:t>
            </a:r>
            <a:r>
              <a:rPr lang="en-GB" sz="3400" dirty="0" smtClean="0"/>
              <a:t>FCA </a:t>
            </a:r>
            <a:r>
              <a:rPr lang="en-GB" sz="3400" dirty="0"/>
              <a:t>and the Parliamentary Commission on Banking Standards have, in key respects, been a sham.				</a:t>
            </a:r>
          </a:p>
          <a:p>
            <a:pPr algn="just"/>
            <a:r>
              <a:rPr lang="en-GB" sz="3400" dirty="0"/>
              <a:t>Reports critical of the banks, which have been forwarded by civil servants to the Chairman of the Treasury Select Committee (TSC), have not been shared with other members of the committee. After its hearings, the TSC produces reports for Government but the latter is not required to act on them. </a:t>
            </a:r>
          </a:p>
          <a:p>
            <a:pPr marL="0" indent="0">
              <a:buNone/>
            </a:pPr>
            <a:endParaRPr lang="en-GB" sz="3400" dirty="0"/>
          </a:p>
          <a:p>
            <a:endParaRPr lang="en-GB" sz="3900" dirty="0"/>
          </a:p>
          <a:p>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Chancellor &amp; HM Treasury</a:t>
            </a:r>
            <a:br>
              <a:rPr lang="en-GB" dirty="0"/>
            </a:br>
            <a:r>
              <a:rPr lang="en-GB" sz="3100" dirty="0"/>
              <a:t> -  multiple counts of securities fraud -</a:t>
            </a:r>
          </a:p>
        </p:txBody>
      </p:sp>
      <p:sp>
        <p:nvSpPr>
          <p:cNvPr id="3" name="Content Placeholder 2"/>
          <p:cNvSpPr>
            <a:spLocks noGrp="1"/>
          </p:cNvSpPr>
          <p:nvPr>
            <p:ph idx="1"/>
          </p:nvPr>
        </p:nvSpPr>
        <p:spPr>
          <a:xfrm>
            <a:off x="457200" y="1600200"/>
            <a:ext cx="8229600" cy="4853136"/>
          </a:xfrm>
        </p:spPr>
        <p:txBody>
          <a:bodyPr>
            <a:normAutofit fontScale="77500" lnSpcReduction="20000"/>
          </a:bodyPr>
          <a:lstStyle/>
          <a:p>
            <a:pPr algn="just"/>
            <a:r>
              <a:rPr lang="en-GB" dirty="0"/>
              <a:t>The Chancellor, notably Osborne, </a:t>
            </a:r>
            <a:r>
              <a:rPr lang="en-GB" dirty="0" smtClean="0"/>
              <a:t>and </a:t>
            </a:r>
            <a:r>
              <a:rPr lang="en-GB" dirty="0"/>
              <a:t>HM Treasury have been responsible for carefully co-ordinated and extensive moves across Government departments to conceal certain damaging information from prospective investors involving professional misconduct and criminal wrongdoing by the taxpayer-owned banks. </a:t>
            </a:r>
          </a:p>
          <a:p>
            <a:pPr algn="just"/>
            <a:r>
              <a:rPr lang="en-GB" dirty="0"/>
              <a:t>The Chancellor </a:t>
            </a:r>
            <a:r>
              <a:rPr lang="en-GB" dirty="0" smtClean="0"/>
              <a:t>and </a:t>
            </a:r>
            <a:r>
              <a:rPr lang="en-GB" dirty="0"/>
              <a:t>HM Treasury have committed multiple counts of securities fraud by taking such action, while simultaneously selling shares in the two banks to institutional and other investors.</a:t>
            </a:r>
          </a:p>
          <a:p>
            <a:pPr algn="just"/>
            <a:r>
              <a:rPr lang="en-GB" dirty="0"/>
              <a:t>The Government has chosen to conduct the sales by means of smaller tranches, because larger sales would have required greater disclosure in a comprehensive prospectus. </a:t>
            </a:r>
          </a:p>
          <a:p>
            <a:pPr algn="just">
              <a:buNone/>
            </a:pPr>
            <a:endParaRPr lang="en-GB" dirty="0"/>
          </a:p>
          <a:p>
            <a:pPr algn="just"/>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EU &amp; UK securities law </a:t>
            </a:r>
            <a:br>
              <a:rPr lang="en-GB" dirty="0"/>
            </a:br>
            <a:r>
              <a:rPr lang="en-GB" sz="3100" dirty="0" smtClean="0"/>
              <a:t>over-ridden </a:t>
            </a:r>
            <a:endParaRPr lang="en-GB" sz="3100" dirty="0"/>
          </a:p>
        </p:txBody>
      </p:sp>
      <p:sp>
        <p:nvSpPr>
          <p:cNvPr id="3" name="Content Placeholder 2"/>
          <p:cNvSpPr>
            <a:spLocks noGrp="1"/>
          </p:cNvSpPr>
          <p:nvPr>
            <p:ph idx="1"/>
          </p:nvPr>
        </p:nvSpPr>
        <p:spPr/>
        <p:txBody>
          <a:bodyPr>
            <a:normAutofit fontScale="77500" lnSpcReduction="20000"/>
          </a:bodyPr>
          <a:lstStyle/>
          <a:p>
            <a:pPr algn="just"/>
            <a:r>
              <a:rPr lang="en-GB" dirty="0"/>
              <a:t>Securities law in the UK is governed by EC securities directives, the Financial Services Markets Act (FSMA) 2000 and FCA regulations.</a:t>
            </a:r>
          </a:p>
          <a:p>
            <a:pPr algn="just"/>
            <a:r>
              <a:rPr lang="en-GB" dirty="0"/>
              <a:t>Investors purchasing a given security require  full and adequate disclosure, so that they can make an informed assessment. No material facts or circumstances should be omitted.</a:t>
            </a:r>
          </a:p>
          <a:p>
            <a:pPr algn="just"/>
            <a:r>
              <a:rPr lang="en-GB" dirty="0"/>
              <a:t>Instead, major wrongdoing at RBS-GRG and Lloyds BSU has been covered up, while from September 2013 to May 2017, the Government completed the sale of its 43% stake in Lloyds Bank and began sales of RBS shares. For everyone else, securities fraud </a:t>
            </a:r>
            <a:r>
              <a:rPr lang="en-GB" dirty="0" smtClean="0"/>
              <a:t>remains </a:t>
            </a:r>
            <a:r>
              <a:rPr lang="en-GB" dirty="0"/>
              <a:t>a criminal offence.</a:t>
            </a:r>
          </a:p>
          <a:p>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Lloyds share sales</a:t>
            </a:r>
            <a:br>
              <a:rPr lang="en-GB" dirty="0"/>
            </a:br>
            <a:r>
              <a:rPr lang="en-GB" sz="3100" dirty="0"/>
              <a:t>- investors with reason to feel aggrieved -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4876505"/>
              </p:ext>
            </p:extLst>
          </p:nvPr>
        </p:nvGraphicFramePr>
        <p:xfrm>
          <a:off x="1187623" y="1746742"/>
          <a:ext cx="7012260" cy="4477348"/>
        </p:xfrm>
        <a:graphic>
          <a:graphicData uri="http://schemas.openxmlformats.org/drawingml/2006/table">
            <a:tbl>
              <a:tblPr>
                <a:tableStyleId>{5C22544A-7EE6-4342-B048-85BDC9FD1C3A}</a:tableStyleId>
              </a:tblPr>
              <a:tblGrid>
                <a:gridCol w="1724327">
                  <a:extLst>
                    <a:ext uri="{9D8B030D-6E8A-4147-A177-3AD203B41FA5}">
                      <a16:colId xmlns="" xmlns:a16="http://schemas.microsoft.com/office/drawing/2014/main" val="20000"/>
                    </a:ext>
                  </a:extLst>
                </a:gridCol>
                <a:gridCol w="1229135">
                  <a:extLst>
                    <a:ext uri="{9D8B030D-6E8A-4147-A177-3AD203B41FA5}">
                      <a16:colId xmlns="" xmlns:a16="http://schemas.microsoft.com/office/drawing/2014/main" val="20001"/>
                    </a:ext>
                  </a:extLst>
                </a:gridCol>
                <a:gridCol w="742786">
                  <a:extLst>
                    <a:ext uri="{9D8B030D-6E8A-4147-A177-3AD203B41FA5}">
                      <a16:colId xmlns="" xmlns:a16="http://schemas.microsoft.com/office/drawing/2014/main" val="20002"/>
                    </a:ext>
                  </a:extLst>
                </a:gridCol>
                <a:gridCol w="565933">
                  <a:extLst>
                    <a:ext uri="{9D8B030D-6E8A-4147-A177-3AD203B41FA5}">
                      <a16:colId xmlns="" xmlns:a16="http://schemas.microsoft.com/office/drawing/2014/main" val="20003"/>
                    </a:ext>
                  </a:extLst>
                </a:gridCol>
                <a:gridCol w="1193764">
                  <a:extLst>
                    <a:ext uri="{9D8B030D-6E8A-4147-A177-3AD203B41FA5}">
                      <a16:colId xmlns="" xmlns:a16="http://schemas.microsoft.com/office/drawing/2014/main" val="20004"/>
                    </a:ext>
                  </a:extLst>
                </a:gridCol>
                <a:gridCol w="789948">
                  <a:extLst>
                    <a:ext uri="{9D8B030D-6E8A-4147-A177-3AD203B41FA5}">
                      <a16:colId xmlns="" xmlns:a16="http://schemas.microsoft.com/office/drawing/2014/main" val="20005"/>
                    </a:ext>
                  </a:extLst>
                </a:gridCol>
                <a:gridCol w="766367">
                  <a:extLst>
                    <a:ext uri="{9D8B030D-6E8A-4147-A177-3AD203B41FA5}">
                      <a16:colId xmlns="" xmlns:a16="http://schemas.microsoft.com/office/drawing/2014/main" val="20006"/>
                    </a:ext>
                  </a:extLst>
                </a:gridCol>
              </a:tblGrid>
              <a:tr h="0">
                <a:tc>
                  <a:txBody>
                    <a:bodyPr/>
                    <a:lstStyle/>
                    <a:p>
                      <a:pPr algn="ctr" fontAlgn="b"/>
                      <a:r>
                        <a:rPr lang="en-GB" sz="1100" u="none" strike="noStrike" dirty="0">
                          <a:effectLst/>
                        </a:rPr>
                        <a:t>UK Finance &amp; Investments</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a:effectLst/>
                        </a:rPr>
                        <a:t>Sales of</a:t>
                      </a:r>
                      <a:endParaRPr lang="en-GB" sz="1100" b="1" i="0" u="none" strike="noStrike">
                        <a:solidFill>
                          <a:srgbClr val="000000"/>
                        </a:solidFill>
                        <a:effectLst/>
                        <a:latin typeface="Calibri"/>
                      </a:endParaRPr>
                    </a:p>
                  </a:txBody>
                  <a:tcPr marL="9525" marR="9525" marT="9525" marB="0" anchor="b"/>
                </a:tc>
                <a:tc>
                  <a:txBody>
                    <a:bodyPr/>
                    <a:lstStyle/>
                    <a:p>
                      <a:pPr algn="ctr" fontAlgn="b"/>
                      <a:r>
                        <a:rPr lang="en-GB" sz="1100" u="none" strike="noStrike" dirty="0">
                          <a:effectLst/>
                        </a:rPr>
                        <a:t>Lloyds </a:t>
                      </a:r>
                      <a:endParaRPr lang="en-GB" sz="1100" b="1"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a:effectLst/>
                        </a:rPr>
                        <a:t>shares</a:t>
                      </a:r>
                      <a:endParaRPr lang="en-GB" sz="1100" b="1" i="0" u="none" strike="noStrike">
                        <a:solidFill>
                          <a:srgbClr val="000000"/>
                        </a:solidFill>
                        <a:effectLst/>
                        <a:latin typeface="Calibri"/>
                      </a:endParaRPr>
                    </a:p>
                  </a:txBody>
                  <a:tcPr marL="9525" marR="9525" marT="9525" marB="0" anchor="b"/>
                </a:tc>
                <a:tc>
                  <a:txBody>
                    <a:bodyPr/>
                    <a:lstStyle/>
                    <a:p>
                      <a:pPr algn="ctr" fontAlgn="b"/>
                      <a:endParaRPr lang="en-GB" sz="1100" b="1" i="0" u="none" strike="noStrike">
                        <a:solidFill>
                          <a:srgbClr val="000000"/>
                        </a:solidFill>
                        <a:effectLst/>
                        <a:latin typeface="Calibri"/>
                      </a:endParaRPr>
                    </a:p>
                  </a:txBody>
                  <a:tcPr marL="9525" marR="9525" marT="9525" marB="0" anchor="b"/>
                </a:tc>
                <a:tc>
                  <a:txBody>
                    <a:bodyPr/>
                    <a:lstStyle/>
                    <a:p>
                      <a:pPr algn="ctr" fontAlgn="b"/>
                      <a:endParaRPr lang="en-GB" sz="1100" b="1" i="0" u="none" strike="noStrike">
                        <a:solidFill>
                          <a:srgbClr val="000000"/>
                        </a:solidFill>
                        <a:effectLst/>
                        <a:latin typeface="Calibri"/>
                      </a:endParaRPr>
                    </a:p>
                  </a:txBody>
                  <a:tcPr marL="9525" marR="9525" marT="9525" marB="0" anchor="b"/>
                </a:tc>
                <a:tc>
                  <a:txBody>
                    <a:bodyPr/>
                    <a:lstStyle/>
                    <a:p>
                      <a:pPr algn="ctr" fontAlgn="b"/>
                      <a:endParaRPr lang="en-GB" sz="1100" b="1"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0"/>
                  </a:ext>
                </a:extLst>
              </a:tr>
              <a:tr h="29688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Cost (£ bn)</a:t>
                      </a:r>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1"/>
                  </a:ext>
                </a:extLst>
              </a:tr>
              <a:tr h="296888">
                <a:tc>
                  <a:txBody>
                    <a:bodyPr/>
                    <a:lstStyle/>
                    <a:p>
                      <a:pPr algn="l" fontAlgn="b"/>
                      <a:r>
                        <a:rPr lang="en-GB" sz="1100" u="none" strike="noStrike">
                          <a:effectLst/>
                        </a:rPr>
                        <a:t>Original purchase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2008 to 2009</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20.3</a:t>
                      </a:r>
                      <a:endParaRPr lang="en-GB" sz="1100" b="1"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2"/>
                  </a:ext>
                </a:extLst>
              </a:tr>
              <a:tr h="338482">
                <a:tc>
                  <a:txBody>
                    <a:bodyPr/>
                    <a:lstStyle/>
                    <a:p>
                      <a:pPr algn="l" fontAlgn="b"/>
                      <a:r>
                        <a:rPr lang="en-GB" sz="1100" u="none" strike="noStrike">
                          <a:effectLst/>
                        </a:rPr>
                        <a:t>Type of sale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Date / period of sale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Proceeds </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Av. Price </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Loss vs current price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FTSE All share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Relative loss</a:t>
                      </a:r>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3"/>
                  </a:ext>
                </a:extLst>
              </a:tr>
              <a:tr h="29688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 bn)</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(pence)</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 ch)</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a:t>
                      </a:r>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4"/>
                  </a:ext>
                </a:extLst>
              </a:tr>
              <a:tr h="296888">
                <a:tc>
                  <a:txBody>
                    <a:bodyPr/>
                    <a:lstStyle/>
                    <a:p>
                      <a:pPr algn="l" fontAlgn="b"/>
                      <a:r>
                        <a:rPr lang="en-GB" sz="1100" u="none" strike="noStrike">
                          <a:effectLst/>
                        </a:rPr>
                        <a:t>George Osborne - Chancellor</a:t>
                      </a:r>
                      <a:endParaRPr lang="en-GB" sz="1100" b="1"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5"/>
                  </a:ext>
                </a:extLst>
              </a:tr>
              <a:tr h="296888">
                <a:tc>
                  <a:txBody>
                    <a:bodyPr/>
                    <a:lstStyle/>
                    <a:p>
                      <a:pPr algn="l" fontAlgn="b"/>
                      <a:r>
                        <a:rPr lang="en-GB" sz="1100" u="none" strike="noStrike">
                          <a:effectLst/>
                        </a:rPr>
                        <a:t>First accelerated book build</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17-Sep-13</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3.2</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75.0</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dirty="0">
                          <a:effectLst/>
                        </a:rPr>
                        <a:t>-33.3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a:solidFill>
                            <a:schemeClr val="dk1"/>
                          </a:solidFill>
                          <a:effectLst/>
                          <a:latin typeface="+mn-lt"/>
                        </a:rPr>
                        <a:t>11.4</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-44.7</a:t>
                      </a:r>
                      <a:endParaRPr lang="en-GB"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6"/>
                  </a:ext>
                </a:extLst>
              </a:tr>
              <a:tr h="338482">
                <a:tc>
                  <a:txBody>
                    <a:bodyPr/>
                    <a:lstStyle/>
                    <a:p>
                      <a:pPr algn="l" fontAlgn="b"/>
                      <a:r>
                        <a:rPr lang="en-GB" sz="1100" u="none" strike="noStrike">
                          <a:effectLst/>
                        </a:rPr>
                        <a:t>Second accelerated book build</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28-Mar-14</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4.2</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75.5</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dirty="0">
                          <a:effectLst/>
                        </a:rPr>
                        <a:t>-33.8</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a:solidFill>
                            <a:schemeClr val="dk1"/>
                          </a:solidFill>
                          <a:effectLst/>
                          <a:latin typeface="+mn-lt"/>
                        </a:rPr>
                        <a:t>9.5</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-43.3</a:t>
                      </a:r>
                      <a:endParaRPr lang="en-GB"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7"/>
                  </a:ext>
                </a:extLst>
              </a:tr>
              <a:tr h="296888">
                <a:tc>
                  <a:txBody>
                    <a:bodyPr/>
                    <a:lstStyle/>
                    <a:p>
                      <a:pPr algn="l" fontAlgn="b"/>
                      <a:r>
                        <a:rPr lang="en-GB" sz="1100" u="none" strike="noStrike">
                          <a:effectLst/>
                        </a:rPr>
                        <a:t>First trading plan</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Dec 2014 - Jul 2016</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9.2</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81.4</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dirty="0">
                          <a:effectLst/>
                        </a:rPr>
                        <a:t>-38.6</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b="0" i="0" u="none" strike="noStrike" dirty="0">
                          <a:solidFill>
                            <a:schemeClr val="dk1"/>
                          </a:solidFill>
                          <a:effectLst/>
                          <a:latin typeface="+mn-lt"/>
                        </a:rPr>
                        <a:t>6.7</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-45.3</a:t>
                      </a:r>
                      <a:endParaRPr lang="en-GB"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08"/>
                  </a:ext>
                </a:extLst>
              </a:tr>
              <a:tr h="296888">
                <a:tc>
                  <a:txBody>
                    <a:bodyPr/>
                    <a:lstStyle/>
                    <a:p>
                      <a:pPr algn="l" fontAlgn="b"/>
                      <a:r>
                        <a:rPr lang="en-GB" sz="1100" u="none" strike="noStrike">
                          <a:effectLst/>
                        </a:rPr>
                        <a:t>Philip Hammond - Chancellor</a:t>
                      </a:r>
                      <a:endParaRPr lang="en-GB" sz="1100" b="1"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tc>
                  <a:txBody>
                    <a:bodyPr/>
                    <a:lstStyle/>
                    <a:p>
                      <a:pPr algn="ctr" fontAlgn="b"/>
                      <a:endParaRPr lang="en-GB" sz="1100" b="0" i="1"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09"/>
                  </a:ext>
                </a:extLst>
              </a:tr>
              <a:tr h="296888">
                <a:tc>
                  <a:txBody>
                    <a:bodyPr/>
                    <a:lstStyle/>
                    <a:p>
                      <a:pPr algn="l" fontAlgn="b"/>
                      <a:r>
                        <a:rPr lang="en-GB" sz="1100" u="none" strike="noStrike">
                          <a:effectLst/>
                        </a:rPr>
                        <a:t>Second trading plan</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Oct 2016 - May 2017</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4.2</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65.0</a:t>
                      </a:r>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dirty="0">
                          <a:effectLst/>
                        </a:rPr>
                        <a:t>-23.1</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-5.3</a:t>
                      </a:r>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-17.8</a:t>
                      </a:r>
                      <a:endParaRPr lang="en-GB"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10"/>
                  </a:ext>
                </a:extLst>
              </a:tr>
              <a:tr h="296888">
                <a:tc>
                  <a:txBody>
                    <a:bodyPr/>
                    <a:lstStyle/>
                    <a:p>
                      <a:pPr algn="l" fontAlgn="b"/>
                      <a:r>
                        <a:rPr lang="en-GB" sz="1100" u="none" strike="noStrike">
                          <a:effectLst/>
                        </a:rPr>
                        <a:t>Total dividends received</a:t>
                      </a:r>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0.4</a:t>
                      </a:r>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1"/>
                  </a:ext>
                </a:extLst>
              </a:tr>
              <a:tr h="296888">
                <a:tc>
                  <a:txBody>
                    <a:bodyPr/>
                    <a:lstStyle/>
                    <a:p>
                      <a:pPr algn="l"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2"/>
                  </a:ext>
                </a:extLst>
              </a:tr>
              <a:tr h="296888">
                <a:tc>
                  <a:txBody>
                    <a:bodyPr/>
                    <a:lstStyle/>
                    <a:p>
                      <a:pPr algn="l" fontAlgn="b"/>
                      <a:r>
                        <a:rPr lang="en-GB" sz="1100" u="none" strike="noStrike">
                          <a:effectLst/>
                        </a:rPr>
                        <a:t>Proceeds excl. finance costs</a:t>
                      </a:r>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r>
                        <a:rPr lang="en-GB" sz="1100" u="none" strike="noStrike">
                          <a:effectLst/>
                        </a:rPr>
                        <a:t>21.2</a:t>
                      </a:r>
                      <a:endParaRPr lang="en-GB" sz="1100" b="1"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extLst>
                  <a:ext uri="{0D108BD9-81ED-4DB2-BD59-A6C34878D82A}">
                    <a16:rowId xmlns="" xmlns:a16="http://schemas.microsoft.com/office/drawing/2014/main" val="10013"/>
                  </a:ext>
                </a:extLst>
              </a:tr>
              <a:tr h="296888">
                <a:tc>
                  <a:txBody>
                    <a:bodyPr/>
                    <a:lstStyle/>
                    <a:p>
                      <a:pPr algn="l" fontAlgn="b"/>
                      <a:r>
                        <a:rPr lang="en-GB" sz="1100" u="none" strike="noStrike" dirty="0">
                          <a:effectLst/>
                        </a:rPr>
                        <a:t>Current share price (23.8.2019)</a:t>
                      </a:r>
                      <a:endParaRPr lang="en-GB" sz="1100" b="0" i="0" u="none" strike="noStrike" dirty="0">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dirty="0">
                        <a:solidFill>
                          <a:srgbClr val="000000"/>
                        </a:solidFill>
                        <a:effectLst/>
                        <a:latin typeface="Calibri"/>
                      </a:endParaRPr>
                    </a:p>
                  </a:txBody>
                  <a:tcPr marL="9525" marR="9525" marT="9525" marB="0" anchor="b"/>
                </a:tc>
                <a:tc>
                  <a:txBody>
                    <a:bodyPr/>
                    <a:lstStyle/>
                    <a:p>
                      <a:pPr algn="ctr" fontAlgn="b"/>
                      <a:r>
                        <a:rPr lang="en-GB" sz="1100" u="none" strike="noStrike" dirty="0">
                          <a:effectLst/>
                        </a:rPr>
                        <a:t>50.0</a:t>
                      </a:r>
                      <a:endParaRPr lang="en-GB" sz="1100" b="0" i="0" u="none" strike="noStrike" dirty="0">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a:solidFill>
                          <a:srgbClr val="000000"/>
                        </a:solidFill>
                        <a:effectLst/>
                        <a:latin typeface="Calibri"/>
                      </a:endParaRPr>
                    </a:p>
                  </a:txBody>
                  <a:tcPr marL="9525" marR="9525" marT="9525" marB="0" anchor="b"/>
                </a:tc>
                <a:tc>
                  <a:txBody>
                    <a:bodyPr/>
                    <a:lstStyle/>
                    <a:p>
                      <a:pPr algn="ctr" fontAlgn="b"/>
                      <a:endParaRPr lang="en-GB" sz="1100" b="0" i="0" u="none" strike="noStrike" dirty="0">
                        <a:solidFill>
                          <a:srgbClr val="000000"/>
                        </a:solidFill>
                        <a:effectLst/>
                        <a:latin typeface="Calibri"/>
                      </a:endParaRPr>
                    </a:p>
                  </a:txBody>
                  <a:tcPr marL="9525" marR="9525" marT="9525" marB="0" anchor="b"/>
                </a:tc>
                <a:extLst>
                  <a:ext uri="{0D108BD9-81ED-4DB2-BD59-A6C34878D82A}">
                    <a16:rowId xmlns=""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6D97B597-DB5C-49A7-8AF5-93AFC7E04E1F}" type="slidenum">
              <a:rPr lang="en-GB" smtClean="0"/>
              <a:pPr/>
              <a:t>37</a:t>
            </a:fld>
            <a:endParaRPr lang="en-GB"/>
          </a:p>
        </p:txBody>
      </p:sp>
    </p:spTree>
    <p:extLst>
      <p:ext uri="{BB962C8B-B14F-4D97-AF65-F5344CB8AC3E}">
        <p14:creationId xmlns:p14="http://schemas.microsoft.com/office/powerpoint/2010/main" val="103728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principal objectives</a:t>
            </a:r>
          </a:p>
        </p:txBody>
      </p:sp>
      <p:sp>
        <p:nvSpPr>
          <p:cNvPr id="3" name="Content Placeholder 2"/>
          <p:cNvSpPr>
            <a:spLocks noGrp="1"/>
          </p:cNvSpPr>
          <p:nvPr>
            <p:ph idx="1"/>
          </p:nvPr>
        </p:nvSpPr>
        <p:spPr>
          <a:xfrm>
            <a:off x="457200" y="1600200"/>
            <a:ext cx="8229600" cy="4781128"/>
          </a:xfrm>
        </p:spPr>
        <p:txBody>
          <a:bodyPr>
            <a:normAutofit fontScale="85000" lnSpcReduction="10000"/>
          </a:bodyPr>
          <a:lstStyle/>
          <a:p>
            <a:pPr algn="just"/>
            <a:r>
              <a:rPr lang="en-GB" b="1" dirty="0"/>
              <a:t>Proper &amp; just compensation</a:t>
            </a:r>
            <a:r>
              <a:rPr lang="en-GB" dirty="0"/>
              <a:t>: the proposed Business Bank Resolution Scheme remains deeply unsatisfactory and an insult to victims of banking </a:t>
            </a:r>
            <a:r>
              <a:rPr lang="en-GB" dirty="0" smtClean="0"/>
              <a:t>wrongdoing </a:t>
            </a:r>
            <a:r>
              <a:rPr lang="en-GB" dirty="0"/>
              <a:t>and </a:t>
            </a:r>
            <a:r>
              <a:rPr lang="en-GB" dirty="0" smtClean="0"/>
              <a:t>fraud</a:t>
            </a:r>
            <a:r>
              <a:rPr lang="en-GB" dirty="0"/>
              <a:t>, many of whom have suffered serious injustice, hardship and loss for a decade.			</a:t>
            </a:r>
          </a:p>
          <a:p>
            <a:pPr algn="just"/>
            <a:r>
              <a:rPr lang="en-GB" b="1" dirty="0"/>
              <a:t>Prosecution of leading professionals </a:t>
            </a:r>
            <a:r>
              <a:rPr lang="en-GB" dirty="0"/>
              <a:t>among banks and their agents, who have been involved </a:t>
            </a:r>
            <a:r>
              <a:rPr lang="en-GB" dirty="0" smtClean="0"/>
              <a:t>in professional misconduct </a:t>
            </a:r>
            <a:r>
              <a:rPr lang="en-GB" dirty="0"/>
              <a:t>and criminal fraud</a:t>
            </a:r>
            <a:r>
              <a:rPr lang="en-GB" dirty="0" smtClean="0"/>
              <a:t>.		</a:t>
            </a:r>
            <a:r>
              <a:rPr lang="en-GB" dirty="0"/>
              <a:t>	</a:t>
            </a:r>
          </a:p>
          <a:p>
            <a:pPr algn="just"/>
            <a:r>
              <a:rPr lang="en-GB" b="1" dirty="0"/>
              <a:t>The introduction of comprehensive reforms</a:t>
            </a:r>
            <a:r>
              <a:rPr lang="en-GB" dirty="0"/>
              <a:t>. These will be essential to restore trust in the City of London and repair the UK’s damaged reputation in global finance.</a:t>
            </a:r>
          </a:p>
          <a:p>
            <a:pPr marL="0" indent="0">
              <a:buNone/>
            </a:pPr>
            <a:endParaRPr lang="en-GB" dirty="0"/>
          </a:p>
          <a:p>
            <a:endParaRPr lang="en-GB" dirty="0"/>
          </a:p>
          <a:p>
            <a:pPr algn="ctr">
              <a:buNone/>
            </a:pPr>
            <a:endParaRPr lang="en-GB" sz="3600" dirty="0"/>
          </a:p>
          <a:p>
            <a:pPr algn="ctr">
              <a:buNone/>
            </a:pPr>
            <a:endParaRPr lang="en-GB" sz="36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38</a:t>
            </a:fld>
            <a:endParaRPr lang="en-GB"/>
          </a:p>
        </p:txBody>
      </p:sp>
    </p:spTree>
    <p:extLst>
      <p:ext uri="{BB962C8B-B14F-4D97-AF65-F5344CB8AC3E}">
        <p14:creationId xmlns:p14="http://schemas.microsoft.com/office/powerpoint/2010/main" val="3672897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Business Bank Resolution Scheme </a:t>
            </a:r>
            <a:br>
              <a:rPr lang="en-GB" sz="3600" dirty="0"/>
            </a:br>
            <a:r>
              <a:rPr lang="en-GB" sz="3100" dirty="0"/>
              <a:t>- deeply unsatisfactory - </a:t>
            </a:r>
          </a:p>
        </p:txBody>
      </p:sp>
      <p:sp>
        <p:nvSpPr>
          <p:cNvPr id="3" name="Content Placeholder 2"/>
          <p:cNvSpPr>
            <a:spLocks noGrp="1"/>
          </p:cNvSpPr>
          <p:nvPr>
            <p:ph idx="1"/>
          </p:nvPr>
        </p:nvSpPr>
        <p:spPr>
          <a:xfrm>
            <a:off x="457200" y="1556792"/>
            <a:ext cx="8229600" cy="4968552"/>
          </a:xfrm>
        </p:spPr>
        <p:txBody>
          <a:bodyPr>
            <a:normAutofit fontScale="92500" lnSpcReduction="10000"/>
          </a:bodyPr>
          <a:lstStyle/>
          <a:p>
            <a:pPr algn="just"/>
            <a:r>
              <a:rPr lang="en-GB" sz="1800" b="1" dirty="0"/>
              <a:t>Due </a:t>
            </a:r>
            <a:r>
              <a:rPr lang="en-GB" sz="1800" b="1" dirty="0" smtClean="0"/>
              <a:t>and </a:t>
            </a:r>
            <a:r>
              <a:rPr lang="en-GB" sz="1800" b="1" dirty="0"/>
              <a:t>proper process disregarded: </a:t>
            </a:r>
            <a:r>
              <a:rPr lang="en-GB" sz="1800" dirty="0"/>
              <a:t>Lloyds Bank has been permitted to deny and lie about major wrongdoing, dismiss the majority of complaints and cover up. In the case of </a:t>
            </a:r>
            <a:r>
              <a:rPr lang="en-GB" sz="1800" dirty="0" err="1"/>
              <a:t>HBoS</a:t>
            </a:r>
            <a:r>
              <a:rPr lang="en-GB" sz="1800" dirty="0"/>
              <a:t> Reading, the bank has been allowed to appoint its own supposedly independent experts to assess victims’ cases.</a:t>
            </a:r>
          </a:p>
          <a:p>
            <a:pPr algn="just"/>
            <a:r>
              <a:rPr lang="en-GB" sz="1800" b="1" dirty="0"/>
              <a:t>The Business Bank Resolution Scheme (BBRS)</a:t>
            </a:r>
            <a:r>
              <a:rPr lang="en-GB" sz="1800" dirty="0"/>
              <a:t>, which was first announced under a different name in November 2018 and </a:t>
            </a:r>
            <a:r>
              <a:rPr lang="en-GB" sz="1800" dirty="0" smtClean="0"/>
              <a:t>is designed </a:t>
            </a:r>
            <a:r>
              <a:rPr lang="en-GB" sz="1800" dirty="0"/>
              <a:t>to come into effect in September, remains  deeply unsatisfactory in </a:t>
            </a:r>
            <a:r>
              <a:rPr lang="en-GB" sz="1800" dirty="0" smtClean="0"/>
              <a:t>many respects</a:t>
            </a:r>
            <a:r>
              <a:rPr lang="en-GB" sz="1800" dirty="0"/>
              <a:t>. Supported by UK Finance and seven leading banks, victims suspect that it is a deliberate attempt to continue awarding wholly inadequate compensation and to ensure that widespread wrongdoing and criminality remains covered up and is never investigated.</a:t>
            </a:r>
          </a:p>
          <a:p>
            <a:pPr algn="just"/>
            <a:r>
              <a:rPr lang="en-US" sz="1800" b="1" dirty="0"/>
              <a:t>The proper </a:t>
            </a:r>
            <a:r>
              <a:rPr lang="en-US" sz="1800" b="1" dirty="0" smtClean="0"/>
              <a:t>and </a:t>
            </a:r>
            <a:r>
              <a:rPr lang="en-US" sz="1800" b="1" dirty="0"/>
              <a:t>just solution </a:t>
            </a:r>
            <a:r>
              <a:rPr lang="en-US" sz="1800" dirty="0"/>
              <a:t>would be for independent tribunals to assess victims’ cases and for the assessment of their consequential losses to be paid for by the bank in question. Compensation should reflect both consequential losses </a:t>
            </a:r>
            <a:r>
              <a:rPr lang="en-US" sz="1800" u="sng" dirty="0"/>
              <a:t>and</a:t>
            </a:r>
            <a:r>
              <a:rPr lang="en-US" sz="1800" dirty="0"/>
              <a:t> punitive damages. Otherwise, there is no penalty whatever for the bank to have acted in the criminal fashion that it has over many years. The total amount of compensation should be index-linked, given that many cases are long-standing. It should also be paid free of tax, since the ultimate irony would be for victims to be required to pay back substantial amounts of tax to HM Treasury, the very body which has been responsible for covering up Lloyds’ criminality in the first place. Anything less would be a travesty of justice.</a:t>
            </a:r>
            <a:endParaRPr lang="en-GB" sz="18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39</a:t>
            </a:fld>
            <a:endParaRPr lang="en-GB"/>
          </a:p>
        </p:txBody>
      </p:sp>
    </p:spTree>
    <p:extLst>
      <p:ext uri="{BB962C8B-B14F-4D97-AF65-F5344CB8AC3E}">
        <p14:creationId xmlns:p14="http://schemas.microsoft.com/office/powerpoint/2010/main" val="93456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More serious than </a:t>
            </a:r>
            <a:br>
              <a:rPr lang="en-GB" dirty="0"/>
            </a:br>
            <a:r>
              <a:rPr lang="en-GB" dirty="0"/>
              <a:t>Australian banking scandal</a:t>
            </a:r>
          </a:p>
        </p:txBody>
      </p:sp>
      <p:sp>
        <p:nvSpPr>
          <p:cNvPr id="3" name="Content Placeholder 2"/>
          <p:cNvSpPr>
            <a:spLocks noGrp="1"/>
          </p:cNvSpPr>
          <p:nvPr>
            <p:ph idx="1"/>
          </p:nvPr>
        </p:nvSpPr>
        <p:spPr>
          <a:xfrm>
            <a:off x="457200" y="1844824"/>
            <a:ext cx="8229600" cy="4281339"/>
          </a:xfrm>
        </p:spPr>
        <p:txBody>
          <a:bodyPr>
            <a:normAutofit fontScale="85000" lnSpcReduction="10000"/>
          </a:bodyPr>
          <a:lstStyle/>
          <a:p>
            <a:pPr algn="just"/>
            <a:r>
              <a:rPr lang="en-GB" dirty="0"/>
              <a:t>Owing to the extent of criminality involved, it has also been more serious than the Australian banking scandal, which has witnessed numerous high-level resignations.</a:t>
            </a:r>
          </a:p>
          <a:p>
            <a:pPr algn="just"/>
            <a:r>
              <a:rPr lang="en-GB" dirty="0"/>
              <a:t>The Australian Government has confronted its serious problem, appointed a Royal Commission and  compensated victims. Resignations of bank chairmen and chief executives have also taken place.</a:t>
            </a:r>
          </a:p>
          <a:p>
            <a:pPr algn="just"/>
            <a:r>
              <a:rPr lang="en-GB" dirty="0"/>
              <a:t>In the UK, the Government has covered it up for many years and Lloyds has lied, denied and used its virtually unlimited legal </a:t>
            </a:r>
            <a:r>
              <a:rPr lang="en-GB" dirty="0" smtClean="0"/>
              <a:t>muscle </a:t>
            </a:r>
            <a:r>
              <a:rPr lang="en-GB" dirty="0"/>
              <a:t>to </a:t>
            </a:r>
            <a:r>
              <a:rPr lang="en-GB" dirty="0" smtClean="0"/>
              <a:t>silence victims and targets. </a:t>
            </a:r>
            <a:endParaRPr lang="en-GB"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4</a:t>
            </a:fld>
            <a:endParaRPr lang="en-GB"/>
          </a:p>
        </p:txBody>
      </p:sp>
    </p:spTree>
    <p:extLst>
      <p:ext uri="{BB962C8B-B14F-4D97-AF65-F5344CB8AC3E}">
        <p14:creationId xmlns:p14="http://schemas.microsoft.com/office/powerpoint/2010/main" val="1857310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Suggested reforms - 1 </a:t>
            </a:r>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pPr algn="just"/>
            <a:r>
              <a:rPr lang="en-GB" dirty="0"/>
              <a:t>Commercial lending by banks should become a regulated activity and the banks should have a duty of care for commercial borrowers.</a:t>
            </a:r>
          </a:p>
          <a:p>
            <a:pPr algn="just"/>
            <a:r>
              <a:rPr lang="en-GB" dirty="0"/>
              <a:t>Non-disclosure agreements (NDA’s) should be reviewed and their </a:t>
            </a:r>
            <a:r>
              <a:rPr lang="en-GB" dirty="0" err="1"/>
              <a:t>mis</a:t>
            </a:r>
            <a:r>
              <a:rPr lang="en-GB" dirty="0"/>
              <a:t>-use to cover up criminal conduct should itself be made a criminal offence. </a:t>
            </a:r>
          </a:p>
          <a:p>
            <a:pPr algn="just"/>
            <a:r>
              <a:rPr lang="en-GB" dirty="0"/>
              <a:t>Banks should not be permitted to appoint </a:t>
            </a:r>
            <a:r>
              <a:rPr lang="en-GB" dirty="0" smtClean="0"/>
              <a:t>their own “independent</a:t>
            </a:r>
            <a:r>
              <a:rPr lang="en-GB" dirty="0"/>
              <a:t>” experts to investigate allegations of </a:t>
            </a:r>
            <a:r>
              <a:rPr lang="en-GB" dirty="0" smtClean="0"/>
              <a:t>serious </a:t>
            </a:r>
            <a:r>
              <a:rPr lang="en-GB" dirty="0"/>
              <a:t>professional misconduct and determine compensation claims for victims.</a:t>
            </a:r>
          </a:p>
          <a:p>
            <a:pPr algn="just"/>
            <a:r>
              <a:rPr lang="en-GB" dirty="0"/>
              <a:t>The Fraud Act 2006 should be amended to make fraud easier to prove and less expensive to prosecute. The excessively high cost of prosecuting corporate fraud continues to be actively used by criminals, including fraudulent solicitors, to escape prosecution.</a:t>
            </a:r>
          </a:p>
          <a:p>
            <a:pPr algn="just"/>
            <a:r>
              <a:rPr lang="en-GB" dirty="0"/>
              <a:t>The penalties for criminal fraud of seven to ten years’ imprisonment  should be significantly increased.</a:t>
            </a:r>
          </a:p>
          <a:p>
            <a:pPr algn="just"/>
            <a:r>
              <a:rPr lang="en-GB" dirty="0"/>
              <a:t>Bank officials and their agents, who have been responsible for serious criminal conduct, should be prosecuted. This would result in an immediate improvement in standards of conduct.</a:t>
            </a:r>
          </a:p>
        </p:txBody>
      </p:sp>
      <p:sp>
        <p:nvSpPr>
          <p:cNvPr id="4" name="Slide Number Placeholder 3"/>
          <p:cNvSpPr>
            <a:spLocks noGrp="1"/>
          </p:cNvSpPr>
          <p:nvPr>
            <p:ph type="sldNum" sz="quarter" idx="12"/>
          </p:nvPr>
        </p:nvSpPr>
        <p:spPr/>
        <p:txBody>
          <a:bodyPr/>
          <a:lstStyle/>
          <a:p>
            <a:fld id="{6D97B597-DB5C-49A7-8AF5-93AFC7E04E1F}" type="slidenum">
              <a:rPr lang="en-GB" smtClean="0"/>
              <a:pPr/>
              <a:t>40</a:t>
            </a:fld>
            <a:endParaRPr lang="en-GB"/>
          </a:p>
        </p:txBody>
      </p:sp>
    </p:spTree>
    <p:extLst>
      <p:ext uri="{BB962C8B-B14F-4D97-AF65-F5344CB8AC3E}">
        <p14:creationId xmlns:p14="http://schemas.microsoft.com/office/powerpoint/2010/main" val="956651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Suggested reforms - 2</a:t>
            </a:r>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pPr algn="just"/>
            <a:r>
              <a:rPr lang="en-GB" dirty="0"/>
              <a:t>The Financial Services Act of 2012 should be revised to eliminate HM Treasury’s powers of direction over financial reviews.</a:t>
            </a:r>
          </a:p>
          <a:p>
            <a:pPr algn="just"/>
            <a:r>
              <a:rPr lang="en-GB" dirty="0"/>
              <a:t>Laws governing insolvency require comprehensive overhaul because they have been widely abused by fraudulent insolvency practitioners.</a:t>
            </a:r>
          </a:p>
          <a:p>
            <a:pPr algn="just"/>
            <a:r>
              <a:rPr lang="en-GB" dirty="0"/>
              <a:t>The 1925 Law of Property Act requires revision, while the role of accountancy firms in insolvency, independent business reviews (IBR’s) and administrations requires specific attention and rules governing pre-pack administrations should be tightened.</a:t>
            </a:r>
          </a:p>
          <a:p>
            <a:pPr algn="just"/>
            <a:r>
              <a:rPr lang="en-GB" dirty="0"/>
              <a:t>The UK’s prosecution of fraud is blatantly inadequate since fraud is estimated to cost the UK up to £190 </a:t>
            </a:r>
            <a:r>
              <a:rPr lang="en-GB" dirty="0" err="1"/>
              <a:t>bn</a:t>
            </a:r>
            <a:r>
              <a:rPr lang="en-GB" dirty="0"/>
              <a:t> annually. The agencies responsible for prosecuting fraud require comprehensive reform, starting at the bottom with Action Fraud.</a:t>
            </a:r>
          </a:p>
          <a:p>
            <a:pPr algn="just"/>
            <a:r>
              <a:rPr lang="en-GB" dirty="0"/>
              <a:t>The Serious Fraud Office should be set up to be entirely independent of Government and financed from fines on banks and other financial companies. A less preferable alternative would be to increase the SFO’s core budget and make it less reliant on blockbuster funding. Either way, the annual number of new investigations needs to rise significantly.</a:t>
            </a:r>
          </a:p>
          <a:p>
            <a:pPr algn="just"/>
            <a:r>
              <a:rPr lang="en-GB" dirty="0"/>
              <a:t>The major Police authorities should receive a significant increase in funding to enable them to investigate and prosecute serious corporate fraud. By engaging the appropriate experts, they could </a:t>
            </a:r>
            <a:r>
              <a:rPr lang="en-GB" dirty="0" smtClean="0"/>
              <a:t>investigate </a:t>
            </a:r>
            <a:r>
              <a:rPr lang="en-GB" dirty="0"/>
              <a:t>cases, which the SFO may still not have the capacity to </a:t>
            </a:r>
            <a:r>
              <a:rPr lang="en-GB" dirty="0" smtClean="0"/>
              <a:t>pursue.</a:t>
            </a:r>
            <a:endParaRPr lang="en-GB" i="1"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41</a:t>
            </a:fld>
            <a:endParaRPr lang="en-GB"/>
          </a:p>
        </p:txBody>
      </p:sp>
    </p:spTree>
    <p:extLst>
      <p:ext uri="{BB962C8B-B14F-4D97-AF65-F5344CB8AC3E}">
        <p14:creationId xmlns:p14="http://schemas.microsoft.com/office/powerpoint/2010/main" val="469193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Suggested reforms - 3</a:t>
            </a:r>
          </a:p>
        </p:txBody>
      </p:sp>
      <p:sp>
        <p:nvSpPr>
          <p:cNvPr id="3" name="Content Placeholder 2"/>
          <p:cNvSpPr>
            <a:spLocks noGrp="1"/>
          </p:cNvSpPr>
          <p:nvPr>
            <p:ph idx="1"/>
          </p:nvPr>
        </p:nvSpPr>
        <p:spPr>
          <a:xfrm>
            <a:off x="457200" y="1412776"/>
            <a:ext cx="8229600" cy="5616624"/>
          </a:xfrm>
        </p:spPr>
        <p:txBody>
          <a:bodyPr>
            <a:noAutofit/>
          </a:bodyPr>
          <a:lstStyle/>
          <a:p>
            <a:pPr algn="just"/>
            <a:r>
              <a:rPr lang="en-GB" sz="1500" dirty="0"/>
              <a:t>Immediate criminal investigations should be launched into the past conduct of the recovery units of Lloyds Banking Group and Royal Bank of Scotland. </a:t>
            </a:r>
          </a:p>
          <a:p>
            <a:pPr algn="just"/>
            <a:r>
              <a:rPr lang="en-GB" sz="1500" dirty="0"/>
              <a:t>The operation of the FCA requires significant reform. Its remit requires obvious adjustment to promote the highest standards of financial conduct. Its terms of reference should also be changed, so that it can consider individual cases. The credibility of the Financial Ombudsman Service (FOS) is too badly damaged for victims to trust it to </a:t>
            </a:r>
            <a:r>
              <a:rPr lang="en-GB" sz="1500" dirty="0" smtClean="0"/>
              <a:t>adjudicate </a:t>
            </a:r>
            <a:r>
              <a:rPr lang="en-GB" sz="1500" dirty="0"/>
              <a:t>their </a:t>
            </a:r>
            <a:r>
              <a:rPr lang="en-GB" sz="1500" dirty="0" smtClean="0"/>
              <a:t>cases fairly. </a:t>
            </a:r>
            <a:r>
              <a:rPr lang="en-GB" sz="1500" dirty="0"/>
              <a:t>		</a:t>
            </a:r>
          </a:p>
          <a:p>
            <a:pPr algn="just"/>
            <a:r>
              <a:rPr lang="en-GB" sz="1500" dirty="0"/>
              <a:t>There should be a much clearer distinction between regulators, prosecutors and those institutions over which they regulate and exercise authority. The present system, whereby senior FCA / SFO staff can resign and transfer to the private sector after only six months has brought the regulatory and prosecutorial regimes into severe disrepute. A minimum gap of two years should be instituted and remuneration increased to reduce the incentive to move.</a:t>
            </a:r>
          </a:p>
          <a:p>
            <a:pPr algn="just"/>
            <a:r>
              <a:rPr lang="en-GB" sz="1500" dirty="0"/>
              <a:t>The Financial Reporting Council (FRC) should be staffed by independent professionals, who have no connection with the firms they are investigating.</a:t>
            </a:r>
          </a:p>
          <a:p>
            <a:pPr algn="just"/>
            <a:r>
              <a:rPr lang="en-GB" sz="1500" dirty="0"/>
              <a:t>Self-regulation by professional bodies such as the SRA, RICS and ICAEW has not functioned correctly and has actively discriminated against or ignored legitimate complaints. External entities should be established to review and rule on complaints and the failure of their regulatory functions, which looks to have been deliberate, should be investigated. This especially applies to the SRA and its failure to hold certain fraudulent </a:t>
            </a:r>
            <a:r>
              <a:rPr lang="en-GB" sz="1500" dirty="0" smtClean="0"/>
              <a:t>solicitors, who have acted for banks, </a:t>
            </a:r>
            <a:r>
              <a:rPr lang="en-GB" sz="1500" dirty="0"/>
              <a:t>to account.</a:t>
            </a:r>
          </a:p>
          <a:p>
            <a:pPr algn="just"/>
            <a:r>
              <a:rPr lang="en-GB" sz="1500" dirty="0"/>
              <a:t>Firms of solicitors should be held jointly and severally liable for their partners’ actions and the status of limited liability partnership (LLP) should not stand, in the event of criminal fraud or other criminal conduct being proven.</a:t>
            </a:r>
          </a:p>
        </p:txBody>
      </p:sp>
      <p:sp>
        <p:nvSpPr>
          <p:cNvPr id="4" name="Slide Number Placeholder 3"/>
          <p:cNvSpPr>
            <a:spLocks noGrp="1"/>
          </p:cNvSpPr>
          <p:nvPr>
            <p:ph type="sldNum" sz="quarter" idx="12"/>
          </p:nvPr>
        </p:nvSpPr>
        <p:spPr/>
        <p:txBody>
          <a:bodyPr/>
          <a:lstStyle/>
          <a:p>
            <a:fld id="{6D97B597-DB5C-49A7-8AF5-93AFC7E04E1F}" type="slidenum">
              <a:rPr lang="en-GB" smtClean="0"/>
              <a:pPr/>
              <a:t>42</a:t>
            </a:fld>
            <a:endParaRPr lang="en-GB"/>
          </a:p>
        </p:txBody>
      </p:sp>
    </p:spTree>
    <p:extLst>
      <p:ext uri="{BB962C8B-B14F-4D97-AF65-F5344CB8AC3E}">
        <p14:creationId xmlns:p14="http://schemas.microsoft.com/office/powerpoint/2010/main" val="2550670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reports by this author</a:t>
            </a:r>
          </a:p>
        </p:txBody>
      </p:sp>
      <p:sp>
        <p:nvSpPr>
          <p:cNvPr id="3" name="Content Placeholder 2"/>
          <p:cNvSpPr>
            <a:spLocks noGrp="1"/>
          </p:cNvSpPr>
          <p:nvPr>
            <p:ph idx="1"/>
          </p:nvPr>
        </p:nvSpPr>
        <p:spPr>
          <a:xfrm>
            <a:off x="457200" y="1412776"/>
            <a:ext cx="8229600" cy="5445224"/>
          </a:xfrm>
        </p:spPr>
        <p:txBody>
          <a:bodyPr>
            <a:normAutofit fontScale="77500" lnSpcReduction="20000"/>
          </a:bodyPr>
          <a:lstStyle/>
          <a:p>
            <a:pPr algn="just"/>
            <a:r>
              <a:rPr lang="en-GB" sz="2600" b="1" dirty="0"/>
              <a:t>“Serious corporate fraud in the UK” </a:t>
            </a:r>
            <a:r>
              <a:rPr lang="en-GB" sz="2600" dirty="0"/>
              <a:t>(</a:t>
            </a:r>
            <a:r>
              <a:rPr lang="en-GB" sz="2600" dirty="0" smtClean="0"/>
              <a:t>May 2014</a:t>
            </a:r>
            <a:r>
              <a:rPr lang="en-GB" sz="2600" dirty="0"/>
              <a:t>), based substantially on  material sourced  from the UK’s foremost investigative journalist, Ian Fraser, the author of “Shredded” on RBS. Report sent to Home Secretary, Theresa May. Reply received three months later from HM Treasury, saying that no-one had any time to discuss it.</a:t>
            </a:r>
          </a:p>
          <a:p>
            <a:pPr algn="just"/>
            <a:r>
              <a:rPr lang="en-GB" sz="2600" b="1" dirty="0"/>
              <a:t>“The Inconvenient Truth </a:t>
            </a:r>
            <a:r>
              <a:rPr lang="en-GB" sz="2600" dirty="0"/>
              <a:t>- Lloyds Bank, </a:t>
            </a:r>
            <a:r>
              <a:rPr lang="en-GB" sz="2600" dirty="0" smtClean="0"/>
              <a:t>secondary lender (not </a:t>
            </a:r>
            <a:r>
              <a:rPr lang="en-GB" sz="2600" dirty="0"/>
              <a:t>named for legal reasons) and their involvement in criminal fraud” (January 2015). Sent to </a:t>
            </a:r>
            <a:r>
              <a:rPr lang="en-GB" sz="2600" dirty="0" smtClean="0"/>
              <a:t>the Treasury and </a:t>
            </a:r>
            <a:r>
              <a:rPr lang="en-GB" sz="2600" dirty="0"/>
              <a:t>Business, Innovation &amp; Skills Select Committees.</a:t>
            </a:r>
          </a:p>
          <a:p>
            <a:pPr algn="just"/>
            <a:r>
              <a:rPr lang="en-GB" sz="2600" b="1" dirty="0"/>
              <a:t>“The SRA, SDT and corruption at the highest level” </a:t>
            </a:r>
            <a:r>
              <a:rPr lang="en-GB" sz="2600" dirty="0"/>
              <a:t>(August 2016). Sent to the Attorney General and the Lord Chief Justice.</a:t>
            </a:r>
          </a:p>
          <a:p>
            <a:pPr algn="just"/>
            <a:r>
              <a:rPr lang="en-GB" sz="2600" b="1" dirty="0"/>
              <a:t>“A District Judge with questions to answer” </a:t>
            </a:r>
            <a:r>
              <a:rPr lang="en-GB" sz="2600" dirty="0"/>
              <a:t>(October 2016). Sent to the Minister of Justice and the Judicial Conduct Investigations Office (JCIO).  </a:t>
            </a:r>
          </a:p>
          <a:p>
            <a:pPr algn="just"/>
            <a:r>
              <a:rPr lang="en-GB" sz="2600" b="1" dirty="0"/>
              <a:t>“Lloyds Recoveries, Bristol – the key to more extensive fraud” </a:t>
            </a:r>
            <a:r>
              <a:rPr lang="en-GB" sz="2600" dirty="0"/>
              <a:t>(July 2017).</a:t>
            </a:r>
          </a:p>
          <a:p>
            <a:pPr algn="just"/>
            <a:r>
              <a:rPr lang="en-US" sz="2600" b="1" dirty="0"/>
              <a:t>Presentation to the Deputy Director General, FISMA</a:t>
            </a:r>
            <a:r>
              <a:rPr lang="en-US" sz="2600" dirty="0"/>
              <a:t>, European Commission Financial Regulator, Brussels (September 2018).</a:t>
            </a:r>
            <a:endParaRPr lang="en-GB" sz="2600" dirty="0"/>
          </a:p>
          <a:p>
            <a:pPr algn="just"/>
            <a:r>
              <a:rPr lang="en-GB" sz="2600" b="1" dirty="0"/>
              <a:t>“Larger Than Watergate” </a:t>
            </a:r>
            <a:r>
              <a:rPr lang="en-GB" sz="2600" dirty="0"/>
              <a:t>(December 2018). Sent to every MP and a wide representation of the national press </a:t>
            </a:r>
            <a:r>
              <a:rPr lang="en-GB" sz="2600" dirty="0" smtClean="0"/>
              <a:t>and </a:t>
            </a:r>
            <a:r>
              <a:rPr lang="en-GB" sz="2600" dirty="0"/>
              <a:t>media.</a:t>
            </a:r>
          </a:p>
          <a:p>
            <a:pPr>
              <a:buNone/>
            </a:pPr>
            <a:endParaRPr lang="en-GB" sz="3600" dirty="0"/>
          </a:p>
        </p:txBody>
      </p:sp>
      <p:sp>
        <p:nvSpPr>
          <p:cNvPr id="5" name="Slide Number Placeholder 4"/>
          <p:cNvSpPr>
            <a:spLocks noGrp="1"/>
          </p:cNvSpPr>
          <p:nvPr>
            <p:ph type="sldNum" sz="quarter" idx="12"/>
          </p:nvPr>
        </p:nvSpPr>
        <p:spPr/>
        <p:txBody>
          <a:bodyPr/>
          <a:lstStyle/>
          <a:p>
            <a:fld id="{6D97B597-DB5C-49A7-8AF5-93AFC7E04E1F}" type="slidenum">
              <a:rPr lang="en-GB" smtClean="0"/>
              <a:pPr/>
              <a:t>43</a:t>
            </a:fld>
            <a:endParaRPr lang="en-GB"/>
          </a:p>
        </p:txBody>
      </p:sp>
    </p:spTree>
    <p:extLst>
      <p:ext uri="{BB962C8B-B14F-4D97-AF65-F5344CB8AC3E}">
        <p14:creationId xmlns:p14="http://schemas.microsoft.com/office/powerpoint/2010/main" val="370796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DAD8B5-529C-41B2-AD8B-81F13E5CBEBC}"/>
              </a:ext>
            </a:extLst>
          </p:cNvPr>
          <p:cNvSpPr>
            <a:spLocks noGrp="1"/>
          </p:cNvSpPr>
          <p:nvPr>
            <p:ph type="title"/>
          </p:nvPr>
        </p:nvSpPr>
        <p:spPr/>
        <p:txBody>
          <a:bodyPr>
            <a:normAutofit fontScale="90000"/>
          </a:bodyPr>
          <a:lstStyle/>
          <a:p>
            <a:r>
              <a:rPr lang="en-GB" dirty="0"/>
              <a:t>Resignations demanded </a:t>
            </a:r>
            <a:br>
              <a:rPr lang="en-GB" dirty="0"/>
            </a:br>
            <a:endParaRPr lang="en-GB" sz="3100" dirty="0"/>
          </a:p>
        </p:txBody>
      </p:sp>
      <p:sp>
        <p:nvSpPr>
          <p:cNvPr id="3" name="Content Placeholder 2">
            <a:extLst>
              <a:ext uri="{FF2B5EF4-FFF2-40B4-BE49-F238E27FC236}">
                <a16:creationId xmlns="" xmlns:a16="http://schemas.microsoft.com/office/drawing/2014/main" id="{238DEE1F-AF9E-46A7-912E-44B1B428C12B}"/>
              </a:ext>
            </a:extLst>
          </p:cNvPr>
          <p:cNvSpPr>
            <a:spLocks noGrp="1"/>
          </p:cNvSpPr>
          <p:nvPr>
            <p:ph idx="1"/>
          </p:nvPr>
        </p:nvSpPr>
        <p:spPr>
          <a:xfrm>
            <a:off x="457200" y="1844824"/>
            <a:ext cx="8229600" cy="4511526"/>
          </a:xfrm>
        </p:spPr>
        <p:txBody>
          <a:bodyPr>
            <a:normAutofit/>
          </a:bodyPr>
          <a:lstStyle/>
          <a:p>
            <a:r>
              <a:rPr lang="en-GB" dirty="0"/>
              <a:t>Lord Blackwell - Chairman</a:t>
            </a:r>
          </a:p>
          <a:p>
            <a:r>
              <a:rPr lang="en-GB" dirty="0"/>
              <a:t>António Horta-</a:t>
            </a:r>
            <a:r>
              <a:rPr lang="en-GB" dirty="0" err="1"/>
              <a:t>Osório</a:t>
            </a:r>
            <a:r>
              <a:rPr lang="en-GB" dirty="0"/>
              <a:t> - Chief Executive Officer</a:t>
            </a:r>
          </a:p>
          <a:p>
            <a:r>
              <a:rPr lang="en-GB" dirty="0"/>
              <a:t>Juan </a:t>
            </a:r>
            <a:r>
              <a:rPr lang="en-GB" dirty="0" err="1"/>
              <a:t>Columbás</a:t>
            </a:r>
            <a:r>
              <a:rPr lang="en-GB" dirty="0"/>
              <a:t> - Chief Operating Officer</a:t>
            </a:r>
          </a:p>
          <a:p>
            <a:r>
              <a:rPr lang="en-GB" dirty="0"/>
              <a:t>Lloyds’ non-executive directors</a:t>
            </a:r>
          </a:p>
          <a:p>
            <a:r>
              <a:rPr lang="en-GB" dirty="0"/>
              <a:t>Lloyds’ senior legal representatives</a:t>
            </a:r>
          </a:p>
        </p:txBody>
      </p:sp>
      <p:sp>
        <p:nvSpPr>
          <p:cNvPr id="4" name="Slide Number Placeholder 3">
            <a:extLst>
              <a:ext uri="{FF2B5EF4-FFF2-40B4-BE49-F238E27FC236}">
                <a16:creationId xmlns="" xmlns:a16="http://schemas.microsoft.com/office/drawing/2014/main" id="{AFC3E77F-5B79-48B0-8972-A713740A4B87}"/>
              </a:ext>
            </a:extLst>
          </p:cNvPr>
          <p:cNvSpPr>
            <a:spLocks noGrp="1"/>
          </p:cNvSpPr>
          <p:nvPr>
            <p:ph type="sldNum" sz="quarter" idx="12"/>
          </p:nvPr>
        </p:nvSpPr>
        <p:spPr/>
        <p:txBody>
          <a:bodyPr/>
          <a:lstStyle/>
          <a:p>
            <a:fld id="{6D97B597-DB5C-49A7-8AF5-93AFC7E04E1F}" type="slidenum">
              <a:rPr lang="en-GB" smtClean="0"/>
              <a:pPr/>
              <a:t>5</a:t>
            </a:fld>
            <a:endParaRPr lang="en-GB"/>
          </a:p>
        </p:txBody>
      </p:sp>
    </p:spTree>
    <p:extLst>
      <p:ext uri="{BB962C8B-B14F-4D97-AF65-F5344CB8AC3E}">
        <p14:creationId xmlns:p14="http://schemas.microsoft.com/office/powerpoint/2010/main" val="423576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B564CE-460E-4BF8-8C75-05E84DA8CE0E}"/>
              </a:ext>
            </a:extLst>
          </p:cNvPr>
          <p:cNvSpPr>
            <a:spLocks noGrp="1"/>
          </p:cNvSpPr>
          <p:nvPr>
            <p:ph type="title"/>
          </p:nvPr>
        </p:nvSpPr>
        <p:spPr/>
        <p:txBody>
          <a:bodyPr>
            <a:normAutofit/>
          </a:bodyPr>
          <a:lstStyle/>
          <a:p>
            <a:r>
              <a:rPr lang="en-GB" dirty="0"/>
              <a:t>Andrew Bailey </a:t>
            </a:r>
            <a:br>
              <a:rPr lang="en-GB" dirty="0"/>
            </a:br>
            <a:r>
              <a:rPr lang="en-GB" sz="2400" dirty="0"/>
              <a:t>- should not become the next Bank of England Governor -</a:t>
            </a:r>
          </a:p>
        </p:txBody>
      </p:sp>
      <p:sp>
        <p:nvSpPr>
          <p:cNvPr id="3" name="Content Placeholder 2">
            <a:extLst>
              <a:ext uri="{FF2B5EF4-FFF2-40B4-BE49-F238E27FC236}">
                <a16:creationId xmlns="" xmlns:a16="http://schemas.microsoft.com/office/drawing/2014/main" id="{32358B9B-3B9F-4E61-B677-785FB00FF1BE}"/>
              </a:ext>
            </a:extLst>
          </p:cNvPr>
          <p:cNvSpPr>
            <a:spLocks noGrp="1"/>
          </p:cNvSpPr>
          <p:nvPr>
            <p:ph idx="1"/>
          </p:nvPr>
        </p:nvSpPr>
        <p:spPr>
          <a:xfrm>
            <a:off x="457200" y="1700808"/>
            <a:ext cx="8229600" cy="4882554"/>
          </a:xfrm>
        </p:spPr>
        <p:txBody>
          <a:bodyPr>
            <a:normAutofit fontScale="47500" lnSpcReduction="20000"/>
          </a:bodyPr>
          <a:lstStyle/>
          <a:p>
            <a:pPr algn="just" fontAlgn="base"/>
            <a:r>
              <a:rPr lang="en-GB" dirty="0"/>
              <a:t>Specially chosen by former Chancellor Osborne, Bailey has maintained a comprehensive cover up, at the request of Government, of serious wrongdoing by Lloyds Banking Group and RBS. This has included criminal misconduct. 							</a:t>
            </a:r>
          </a:p>
          <a:p>
            <a:pPr algn="just" fontAlgn="base"/>
            <a:r>
              <a:rPr lang="en-GB" dirty="0"/>
              <a:t>The FCA refused eight times to publish the Section 166 </a:t>
            </a:r>
            <a:r>
              <a:rPr lang="en-GB" dirty="0" smtClean="0"/>
              <a:t>(expert) report </a:t>
            </a:r>
            <a:r>
              <a:rPr lang="en-GB" dirty="0"/>
              <a:t>into RBS’ restructuring unit, GRG and in September 2017, Bailey declined the request of the Treasury Select Committee to publish this, claiming that it was </a:t>
            </a:r>
            <a:r>
              <a:rPr lang="en-GB" i="1" dirty="0"/>
              <a:t>“not in the public interest”</a:t>
            </a:r>
            <a:r>
              <a:rPr lang="en-GB" dirty="0"/>
              <a:t>. 							</a:t>
            </a:r>
          </a:p>
          <a:p>
            <a:pPr algn="just" fontAlgn="base"/>
            <a:r>
              <a:rPr lang="en-GB" dirty="0"/>
              <a:t>A leaked version of the report then revealed widespread, systemic wrongdoing. Importantly, it exposed the fact that the FCA summary of the Section 166 report, produced in late 2017, had falsified the facts and conclusions, presumably to limit RBS’ liability.</a:t>
            </a:r>
          </a:p>
          <a:p>
            <a:pPr marL="0" indent="0" algn="just" fontAlgn="base">
              <a:buNone/>
            </a:pPr>
            <a:r>
              <a:rPr lang="en-GB" dirty="0"/>
              <a:t>						</a:t>
            </a:r>
          </a:p>
          <a:p>
            <a:pPr algn="just" fontAlgn="base"/>
            <a:r>
              <a:rPr lang="en-GB" dirty="0"/>
              <a:t>Bailey has wrongly permitted Lloyds Bank to appoint three reviews - Griggs, Dobbs and Cranston - to investigate aspects of a £1bn fraud at </a:t>
            </a:r>
            <a:r>
              <a:rPr lang="en-GB" dirty="0" err="1"/>
              <a:t>HBoS’</a:t>
            </a:r>
            <a:r>
              <a:rPr lang="en-GB" dirty="0"/>
              <a:t> Reading branch and its arrangements to compensate victims, after corrupt bankers and their associates had already been jailed. </a:t>
            </a:r>
          </a:p>
          <a:p>
            <a:pPr algn="just" fontAlgn="base"/>
            <a:endParaRPr lang="en-GB" dirty="0"/>
          </a:p>
          <a:p>
            <a:pPr algn="just" fontAlgn="base"/>
            <a:r>
              <a:rPr lang="en-GB" dirty="0"/>
              <a:t>Under his leadership, the Financial Conduct Authority has declined to investigate major cases involving allegations of serious wrongdoing and criminality by Lloyds Bank. 			</a:t>
            </a:r>
          </a:p>
          <a:p>
            <a:pPr algn="just" fontAlgn="base"/>
            <a:r>
              <a:rPr lang="en-GB" dirty="0"/>
              <a:t>Andrew Bailey has been a leading contender to become the next Governor of the Bank of England but his integrity has </a:t>
            </a:r>
            <a:r>
              <a:rPr lang="en-GB" dirty="0" smtClean="0"/>
              <a:t>now been too </a:t>
            </a:r>
            <a:r>
              <a:rPr lang="en-GB" dirty="0"/>
              <a:t>heavily </a:t>
            </a:r>
            <a:r>
              <a:rPr lang="en-GB" dirty="0" smtClean="0"/>
              <a:t>compromised for him to assume such a position.</a:t>
            </a:r>
            <a:endParaRPr lang="en-GB" dirty="0"/>
          </a:p>
          <a:p>
            <a:pPr marL="0" indent="0" fontAlgn="base">
              <a:buNone/>
            </a:pPr>
            <a:endParaRPr lang="en-GB" dirty="0"/>
          </a:p>
        </p:txBody>
      </p:sp>
      <p:sp>
        <p:nvSpPr>
          <p:cNvPr id="4" name="Slide Number Placeholder 3">
            <a:extLst>
              <a:ext uri="{FF2B5EF4-FFF2-40B4-BE49-F238E27FC236}">
                <a16:creationId xmlns="" xmlns:a16="http://schemas.microsoft.com/office/drawing/2014/main" id="{3DBF4F24-2F70-4E65-A96B-EC3657D86E38}"/>
              </a:ext>
            </a:extLst>
          </p:cNvPr>
          <p:cNvSpPr>
            <a:spLocks noGrp="1"/>
          </p:cNvSpPr>
          <p:nvPr>
            <p:ph type="sldNum" sz="quarter" idx="12"/>
          </p:nvPr>
        </p:nvSpPr>
        <p:spPr/>
        <p:txBody>
          <a:bodyPr/>
          <a:lstStyle/>
          <a:p>
            <a:fld id="{6D97B597-DB5C-49A7-8AF5-93AFC7E04E1F}" type="slidenum">
              <a:rPr lang="en-GB" smtClean="0"/>
              <a:pPr/>
              <a:t>6</a:t>
            </a:fld>
            <a:endParaRPr lang="en-GB"/>
          </a:p>
        </p:txBody>
      </p:sp>
    </p:spTree>
    <p:extLst>
      <p:ext uri="{BB962C8B-B14F-4D97-AF65-F5344CB8AC3E}">
        <p14:creationId xmlns:p14="http://schemas.microsoft.com/office/powerpoint/2010/main" val="1507498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Lloyds Banking Group</a:t>
            </a:r>
            <a:br>
              <a:rPr lang="en-GB" dirty="0"/>
            </a:br>
            <a:r>
              <a:rPr lang="en-GB" sz="3100" dirty="0"/>
              <a:t>- very serious </a:t>
            </a:r>
            <a:r>
              <a:rPr lang="en-GB" sz="3100" dirty="0" smtClean="0"/>
              <a:t>wrongdoing </a:t>
            </a:r>
            <a:r>
              <a:rPr lang="en-GB" sz="3100" dirty="0"/>
              <a:t>-  </a:t>
            </a:r>
          </a:p>
        </p:txBody>
      </p:sp>
      <p:sp>
        <p:nvSpPr>
          <p:cNvPr id="3" name="Content Placeholder 2"/>
          <p:cNvSpPr>
            <a:spLocks noGrp="1"/>
          </p:cNvSpPr>
          <p:nvPr>
            <p:ph idx="1"/>
          </p:nvPr>
        </p:nvSpPr>
        <p:spPr>
          <a:xfrm>
            <a:off x="457200" y="1556792"/>
            <a:ext cx="8147248" cy="5184576"/>
          </a:xfrm>
        </p:spPr>
        <p:txBody>
          <a:bodyPr>
            <a:noAutofit/>
          </a:bodyPr>
          <a:lstStyle/>
          <a:p>
            <a:pPr algn="just"/>
            <a:r>
              <a:rPr lang="en-GB" sz="1600" dirty="0"/>
              <a:t>Targeting of asset-rich businesses and engineering customer defaults to assist in improving the bank’s capital </a:t>
            </a:r>
            <a:r>
              <a:rPr lang="en-GB" sz="1600" dirty="0" smtClean="0"/>
              <a:t>ratios (whilst not accounting for compensation for damages)</a:t>
            </a:r>
            <a:endParaRPr lang="en-GB" sz="1600" dirty="0"/>
          </a:p>
          <a:p>
            <a:pPr algn="just"/>
            <a:r>
              <a:rPr lang="en-GB" sz="1600" dirty="0"/>
              <a:t>U</a:t>
            </a:r>
            <a:r>
              <a:rPr lang="en-GB" sz="1600" dirty="0" smtClean="0"/>
              <a:t>se </a:t>
            </a:r>
            <a:r>
              <a:rPr lang="en-GB" sz="1600" dirty="0"/>
              <a:t>of </a:t>
            </a:r>
            <a:r>
              <a:rPr lang="en-GB" sz="1600" dirty="0" smtClean="0"/>
              <a:t>secret panels of leading multi-national firms (accountants, auditors, insolvency practitioners, solicitors and barristers) as agents to </a:t>
            </a:r>
            <a:r>
              <a:rPr lang="en-GB" sz="1600" dirty="0"/>
              <a:t>gain control of </a:t>
            </a:r>
            <a:r>
              <a:rPr lang="en-GB" sz="1600" dirty="0" smtClean="0"/>
              <a:t>asset-rich targeted companies and individual customers’ assets estates including by allowing such agents to open and operate LBG  bank accounts without anti-money laundering checks, to transact in what they do not own </a:t>
            </a:r>
            <a:endParaRPr lang="en-AU" sz="1600" dirty="0"/>
          </a:p>
          <a:p>
            <a:pPr algn="just"/>
            <a:r>
              <a:rPr lang="en-GB" sz="1600" dirty="0"/>
              <a:t>Conspiracy to defraud through false representation, failing to disclose information and abuse of position in conjunction with </a:t>
            </a:r>
            <a:r>
              <a:rPr lang="en-GB" sz="1600" dirty="0" smtClean="0"/>
              <a:t>their own agents, branded turnaround “professionals”</a:t>
            </a:r>
            <a:endParaRPr lang="en-GB" sz="1600" dirty="0"/>
          </a:p>
          <a:p>
            <a:pPr algn="just"/>
            <a:r>
              <a:rPr lang="en-GB" sz="1600" dirty="0"/>
              <a:t>The use of secret, internal accounts including management obligation accounts (MOA’s)</a:t>
            </a:r>
          </a:p>
          <a:p>
            <a:pPr algn="just"/>
            <a:r>
              <a:rPr lang="en-AU" sz="1600" dirty="0"/>
              <a:t>Manipulation of property valuations to </a:t>
            </a:r>
            <a:r>
              <a:rPr lang="en-AU" sz="1600" dirty="0" smtClean="0"/>
              <a:t>achieve </a:t>
            </a:r>
            <a:r>
              <a:rPr lang="en-AU" sz="1600" dirty="0"/>
              <a:t>engineered loan-to-value (LTV) covenant breaches</a:t>
            </a:r>
            <a:endParaRPr lang="en-GB" sz="1600" dirty="0"/>
          </a:p>
          <a:p>
            <a:pPr algn="just"/>
            <a:r>
              <a:rPr lang="en-AU" sz="1600" dirty="0"/>
              <a:t>Manipulation of overdraft facilities and the levying of unfair and excessive bank fees </a:t>
            </a:r>
            <a:r>
              <a:rPr lang="en-AU" sz="1600" dirty="0" smtClean="0"/>
              <a:t>and </a:t>
            </a:r>
            <a:r>
              <a:rPr lang="en-AU" sz="1600" dirty="0"/>
              <a:t>interest charges</a:t>
            </a:r>
          </a:p>
          <a:p>
            <a:pPr algn="just"/>
            <a:r>
              <a:rPr lang="en-GB" sz="1600" dirty="0"/>
              <a:t>Lying </a:t>
            </a:r>
            <a:r>
              <a:rPr lang="en-GB" sz="1600" dirty="0" smtClean="0"/>
              <a:t>on the issue of whether </a:t>
            </a:r>
            <a:r>
              <a:rPr lang="en-GB" sz="1600" dirty="0"/>
              <a:t>Lloyds Business Support Unit had become a profit centre</a:t>
            </a:r>
          </a:p>
          <a:p>
            <a:pPr algn="just"/>
            <a:r>
              <a:rPr lang="en-GB" sz="1600" dirty="0"/>
              <a:t>Widespread wrongdoing and criminality involving the bank’s BSU network and agents including </a:t>
            </a:r>
            <a:r>
              <a:rPr lang="en-GB" sz="1600" dirty="0" smtClean="0"/>
              <a:t>solicitors, </a:t>
            </a:r>
            <a:r>
              <a:rPr lang="en-GB" sz="1600" dirty="0"/>
              <a:t>insolvency </a:t>
            </a:r>
            <a:r>
              <a:rPr lang="en-GB" sz="1600" dirty="0" smtClean="0"/>
              <a:t>practitioners, auditors and receivers</a:t>
            </a:r>
            <a:r>
              <a:rPr lang="en-GB" sz="1600" dirty="0"/>
              <a:t>,</a:t>
            </a:r>
            <a:r>
              <a:rPr lang="en-GB" sz="1600" dirty="0" smtClean="0"/>
              <a:t> as well as bailiffs</a:t>
            </a:r>
            <a:endParaRPr lang="en-GB" sz="1600" dirty="0"/>
          </a:p>
          <a:p>
            <a:pPr algn="just"/>
            <a:r>
              <a:rPr lang="en-AU" sz="1600" dirty="0"/>
              <a:t>Forcing supposedly </a:t>
            </a:r>
            <a:r>
              <a:rPr lang="en-AU" sz="1600" dirty="0" smtClean="0"/>
              <a:t>“Independent </a:t>
            </a:r>
            <a:r>
              <a:rPr lang="en-AU" sz="1600" dirty="0"/>
              <a:t>Business </a:t>
            </a:r>
            <a:r>
              <a:rPr lang="en-AU" sz="1600" dirty="0" smtClean="0"/>
              <a:t>Reviews” </a:t>
            </a:r>
            <a:r>
              <a:rPr lang="en-AU" sz="1600" dirty="0"/>
              <a:t>(IBRs) by </a:t>
            </a:r>
            <a:r>
              <a:rPr lang="en-AU" sz="1600" dirty="0" smtClean="0"/>
              <a:t>secret panel accountancy </a:t>
            </a:r>
            <a:r>
              <a:rPr lang="en-AU" sz="1600" dirty="0"/>
              <a:t>firms upon customers to </a:t>
            </a:r>
            <a:r>
              <a:rPr lang="en-AU" sz="1600" dirty="0" smtClean="0"/>
              <a:t>gain access and engineer </a:t>
            </a:r>
            <a:r>
              <a:rPr lang="en-AU" sz="1600" dirty="0"/>
              <a:t>the desired outcome for the bank</a:t>
            </a:r>
            <a:endParaRPr lang="en-GB" sz="1600" dirty="0"/>
          </a:p>
          <a:p>
            <a:pPr algn="just"/>
            <a:endParaRPr lang="en-GB" sz="1600" dirty="0"/>
          </a:p>
        </p:txBody>
      </p:sp>
      <p:sp>
        <p:nvSpPr>
          <p:cNvPr id="4" name="Slide Number Placeholder 3"/>
          <p:cNvSpPr>
            <a:spLocks noGrp="1"/>
          </p:cNvSpPr>
          <p:nvPr>
            <p:ph type="sldNum" sz="quarter" idx="12"/>
          </p:nvPr>
        </p:nvSpPr>
        <p:spPr/>
        <p:txBody>
          <a:bodyPr/>
          <a:lstStyle/>
          <a:p>
            <a:fld id="{6D97B597-DB5C-49A7-8AF5-93AFC7E04E1F}" type="slidenum">
              <a:rPr lang="en-GB" smtClean="0"/>
              <a:pPr/>
              <a:t>7</a:t>
            </a:fld>
            <a:endParaRPr lang="en-GB"/>
          </a:p>
        </p:txBody>
      </p:sp>
      <p:sp>
        <p:nvSpPr>
          <p:cNvPr id="5" name="Content Placeholder 2"/>
          <p:cNvSpPr txBox="1">
            <a:spLocks/>
          </p:cNvSpPr>
          <p:nvPr/>
        </p:nvSpPr>
        <p:spPr>
          <a:xfrm>
            <a:off x="4572000" y="1346153"/>
            <a:ext cx="4176464"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3100167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F2D7D4-D41A-4AB0-AF65-5583914D489B}"/>
              </a:ext>
            </a:extLst>
          </p:cNvPr>
          <p:cNvSpPr>
            <a:spLocks noGrp="1"/>
          </p:cNvSpPr>
          <p:nvPr>
            <p:ph type="title"/>
          </p:nvPr>
        </p:nvSpPr>
        <p:spPr/>
        <p:txBody>
          <a:bodyPr>
            <a:normAutofit fontScale="90000"/>
          </a:bodyPr>
          <a:lstStyle/>
          <a:p>
            <a:r>
              <a:rPr lang="en-GB" dirty="0"/>
              <a:t>Lloyds Banking Group</a:t>
            </a:r>
            <a:br>
              <a:rPr lang="en-GB" dirty="0"/>
            </a:br>
            <a:r>
              <a:rPr lang="en-GB" sz="3100" dirty="0"/>
              <a:t>- more very serious allegations -</a:t>
            </a:r>
          </a:p>
        </p:txBody>
      </p:sp>
      <p:sp>
        <p:nvSpPr>
          <p:cNvPr id="3" name="Content Placeholder 2">
            <a:extLst>
              <a:ext uri="{FF2B5EF4-FFF2-40B4-BE49-F238E27FC236}">
                <a16:creationId xmlns="" xmlns:a16="http://schemas.microsoft.com/office/drawing/2014/main" id="{C8EE60CD-8CC1-490F-AAD0-B765EB3A29DF}"/>
              </a:ext>
            </a:extLst>
          </p:cNvPr>
          <p:cNvSpPr>
            <a:spLocks noGrp="1"/>
          </p:cNvSpPr>
          <p:nvPr>
            <p:ph idx="1"/>
          </p:nvPr>
        </p:nvSpPr>
        <p:spPr>
          <a:xfrm>
            <a:off x="457200" y="1484784"/>
            <a:ext cx="8229600" cy="5236691"/>
          </a:xfrm>
        </p:spPr>
        <p:txBody>
          <a:bodyPr>
            <a:normAutofit fontScale="55000" lnSpcReduction="20000"/>
          </a:bodyPr>
          <a:lstStyle/>
          <a:p>
            <a:endParaRPr lang="en-GB" dirty="0"/>
          </a:p>
          <a:p>
            <a:pPr algn="just"/>
            <a:r>
              <a:rPr lang="en-AU" sz="3500" dirty="0"/>
              <a:t>Extensive </a:t>
            </a:r>
            <a:r>
              <a:rPr lang="en-GB" sz="3500" dirty="0"/>
              <a:t>manipulation and wrongdoing involving the legal system</a:t>
            </a:r>
          </a:p>
          <a:p>
            <a:pPr algn="just"/>
            <a:r>
              <a:rPr lang="en-GB" sz="3500" dirty="0"/>
              <a:t>Reliance on deliberately invalid appointment documents for </a:t>
            </a:r>
            <a:r>
              <a:rPr lang="en-GB" sz="3500" dirty="0" smtClean="0"/>
              <a:t>receivers/bailiffs</a:t>
            </a:r>
            <a:endParaRPr lang="en-GB" sz="3500" dirty="0"/>
          </a:p>
          <a:p>
            <a:pPr algn="just"/>
            <a:r>
              <a:rPr lang="en-GB" sz="3500" dirty="0"/>
              <a:t>Systemic and long-standing mistreatment of </a:t>
            </a:r>
            <a:r>
              <a:rPr lang="en-GB" sz="3500" dirty="0" err="1"/>
              <a:t>whistleblowers</a:t>
            </a:r>
            <a:endParaRPr lang="en-GB" sz="3500" dirty="0"/>
          </a:p>
          <a:p>
            <a:pPr algn="just"/>
            <a:r>
              <a:rPr lang="en-GB" sz="3500" dirty="0"/>
              <a:t>Indiscriminate use of Non Disclosure </a:t>
            </a:r>
            <a:r>
              <a:rPr lang="en-GB" sz="2900" dirty="0"/>
              <a:t>Agreements</a:t>
            </a:r>
            <a:r>
              <a:rPr lang="en-GB" sz="3500" dirty="0"/>
              <a:t> (NDA’s) to cover up criminality</a:t>
            </a:r>
          </a:p>
          <a:p>
            <a:pPr algn="just"/>
            <a:r>
              <a:rPr lang="en-GB" sz="3500" dirty="0"/>
              <a:t>Concealment by Lloyds’ Chairman of a </a:t>
            </a:r>
            <a:r>
              <a:rPr lang="en-GB" sz="3500" dirty="0" err="1"/>
              <a:t>whistleblower’s</a:t>
            </a:r>
            <a:r>
              <a:rPr lang="en-GB" sz="3500" dirty="0"/>
              <a:t> highly significant </a:t>
            </a:r>
            <a:r>
              <a:rPr lang="en-GB" sz="3500" dirty="0" smtClean="0"/>
              <a:t>“Turnbull report” </a:t>
            </a:r>
            <a:r>
              <a:rPr lang="en-GB" sz="3500" dirty="0"/>
              <a:t>from the bank’s non-executive </a:t>
            </a:r>
            <a:r>
              <a:rPr lang="en-GB" sz="3500" dirty="0" smtClean="0"/>
              <a:t>directors (September 2013)</a:t>
            </a:r>
            <a:endParaRPr lang="en-GB" sz="3500" dirty="0"/>
          </a:p>
          <a:p>
            <a:pPr algn="just"/>
            <a:r>
              <a:rPr lang="en-GB" sz="3500" dirty="0"/>
              <a:t>Lying and the delivery of deliberately inadequate submissions to regulators </a:t>
            </a:r>
            <a:r>
              <a:rPr lang="en-GB" sz="3500" dirty="0" smtClean="0"/>
              <a:t>re </a:t>
            </a:r>
            <a:r>
              <a:rPr lang="en-GB" sz="3500" dirty="0"/>
              <a:t>the Turnbull report</a:t>
            </a:r>
          </a:p>
          <a:p>
            <a:pPr algn="just"/>
            <a:r>
              <a:rPr lang="en-GB" sz="3500" dirty="0"/>
              <a:t>Lying regarding aspects of the Halifax Bank of Scotland (</a:t>
            </a:r>
            <a:r>
              <a:rPr lang="en-GB" sz="3500" dirty="0" err="1"/>
              <a:t>HBoS</a:t>
            </a:r>
            <a:r>
              <a:rPr lang="en-GB" sz="3500" dirty="0"/>
              <a:t>) Reading fraud, including when the bank first knew of these events</a:t>
            </a:r>
          </a:p>
          <a:p>
            <a:pPr algn="just"/>
            <a:r>
              <a:rPr lang="en-GB" sz="3500" dirty="0"/>
              <a:t>Routine discrediting of opponents and denials of all wrongdoing from board level downwards</a:t>
            </a:r>
          </a:p>
          <a:p>
            <a:pPr algn="just"/>
            <a:r>
              <a:rPr lang="en-GB" sz="3500" dirty="0"/>
              <a:t>Benefitting from cover up of serious criminal wrongdoing by one regional Police Authority and by the Solicitors Regulation Authority</a:t>
            </a:r>
          </a:p>
          <a:p>
            <a:pPr algn="just"/>
            <a:r>
              <a:rPr lang="en-GB" sz="3500" dirty="0"/>
              <a:t>Close association, including the sharing of </a:t>
            </a:r>
            <a:r>
              <a:rPr lang="en-GB" sz="3500" dirty="0" smtClean="0"/>
              <a:t>“professional” </a:t>
            </a:r>
            <a:r>
              <a:rPr lang="en-GB" sz="3500" dirty="0"/>
              <a:t>agents, with a secondary lender, whose activities have been described as “a prima facie case of criminal fraud”</a:t>
            </a:r>
          </a:p>
          <a:p>
            <a:endParaRPr lang="en-GB" dirty="0"/>
          </a:p>
        </p:txBody>
      </p:sp>
      <p:sp>
        <p:nvSpPr>
          <p:cNvPr id="4" name="Slide Number Placeholder 3">
            <a:extLst>
              <a:ext uri="{FF2B5EF4-FFF2-40B4-BE49-F238E27FC236}">
                <a16:creationId xmlns="" xmlns:a16="http://schemas.microsoft.com/office/drawing/2014/main" id="{2175D480-F254-4361-8008-A9D94E65D353}"/>
              </a:ext>
            </a:extLst>
          </p:cNvPr>
          <p:cNvSpPr>
            <a:spLocks noGrp="1"/>
          </p:cNvSpPr>
          <p:nvPr>
            <p:ph type="sldNum" sz="quarter" idx="12"/>
          </p:nvPr>
        </p:nvSpPr>
        <p:spPr/>
        <p:txBody>
          <a:bodyPr/>
          <a:lstStyle/>
          <a:p>
            <a:fld id="{6D97B597-DB5C-49A7-8AF5-93AFC7E04E1F}" type="slidenum">
              <a:rPr lang="en-GB" smtClean="0"/>
              <a:pPr/>
              <a:t>8</a:t>
            </a:fld>
            <a:endParaRPr lang="en-GB"/>
          </a:p>
        </p:txBody>
      </p:sp>
    </p:spTree>
    <p:extLst>
      <p:ext uri="{BB962C8B-B14F-4D97-AF65-F5344CB8AC3E}">
        <p14:creationId xmlns:p14="http://schemas.microsoft.com/office/powerpoint/2010/main" val="2476408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Deliberate targeting </a:t>
            </a:r>
            <a:br>
              <a:rPr lang="en-GB" dirty="0"/>
            </a:br>
            <a:r>
              <a:rPr lang="en-GB" dirty="0"/>
              <a:t>of customers’ assets</a:t>
            </a:r>
          </a:p>
        </p:txBody>
      </p:sp>
      <p:sp>
        <p:nvSpPr>
          <p:cNvPr id="3" name="Content Placeholder 2"/>
          <p:cNvSpPr>
            <a:spLocks noGrp="1"/>
          </p:cNvSpPr>
          <p:nvPr>
            <p:ph idx="1"/>
          </p:nvPr>
        </p:nvSpPr>
        <p:spPr/>
        <p:txBody>
          <a:bodyPr>
            <a:normAutofit fontScale="92500"/>
          </a:bodyPr>
          <a:lstStyle/>
          <a:p>
            <a:pPr algn="just"/>
            <a:r>
              <a:rPr lang="en-GB" dirty="0"/>
              <a:t>In 2007, Lloyds launched a three-year plan with the deliberate intention of deriving profit from customers, who were </a:t>
            </a:r>
            <a:r>
              <a:rPr lang="en-GB" dirty="0" smtClean="0"/>
              <a:t>branded as being in </a:t>
            </a:r>
            <a:r>
              <a:rPr lang="en-GB" dirty="0"/>
              <a:t>difficulty and had been put into its Business Support Units (BSU</a:t>
            </a:r>
            <a:r>
              <a:rPr lang="en-GB" dirty="0" smtClean="0"/>
              <a:t>).</a:t>
            </a:r>
            <a:endParaRPr lang="en-GB" dirty="0"/>
          </a:p>
          <a:p>
            <a:pPr algn="just"/>
            <a:r>
              <a:rPr lang="en-GB" dirty="0"/>
              <a:t>The bank later denied that BSU was a profit centre. This was completely untrue.</a:t>
            </a:r>
          </a:p>
          <a:p>
            <a:pPr algn="just"/>
            <a:r>
              <a:rPr lang="en-GB" dirty="0"/>
              <a:t>Lloyds’ BSU units operated under an approved business plan, which was decided at group level.</a:t>
            </a:r>
          </a:p>
        </p:txBody>
      </p:sp>
      <p:sp>
        <p:nvSpPr>
          <p:cNvPr id="4" name="Slide Number Placeholder 3"/>
          <p:cNvSpPr>
            <a:spLocks noGrp="1"/>
          </p:cNvSpPr>
          <p:nvPr>
            <p:ph type="sldNum" sz="quarter" idx="12"/>
          </p:nvPr>
        </p:nvSpPr>
        <p:spPr/>
        <p:txBody>
          <a:bodyPr/>
          <a:lstStyle/>
          <a:p>
            <a:fld id="{6D97B597-DB5C-49A7-8AF5-93AFC7E04E1F}" type="slidenum">
              <a:rPr lang="en-GB" smtClean="0"/>
              <a:pPr/>
              <a:t>9</a:t>
            </a:fld>
            <a:endParaRPr lang="en-GB"/>
          </a:p>
        </p:txBody>
      </p:sp>
    </p:spTree>
    <p:extLst>
      <p:ext uri="{BB962C8B-B14F-4D97-AF65-F5344CB8AC3E}">
        <p14:creationId xmlns:p14="http://schemas.microsoft.com/office/powerpoint/2010/main" val="380609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7832</TotalTime>
  <Words>4807</Words>
  <Application>Microsoft Office PowerPoint</Application>
  <PresentationFormat>On-screen Show (4:3)</PresentationFormat>
  <Paragraphs>354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           </vt:lpstr>
      <vt:lpstr> The Lloyds Scandal    </vt:lpstr>
      <vt:lpstr>More serious than  every other UK banking scandal</vt:lpstr>
      <vt:lpstr>More serious than  Australian banking scandal</vt:lpstr>
      <vt:lpstr>Resignations demanded  </vt:lpstr>
      <vt:lpstr>Andrew Bailey  - should not become the next Bank of England Governor -</vt:lpstr>
      <vt:lpstr>Lloyds Banking Group - very serious wrongdoing -  </vt:lpstr>
      <vt:lpstr>Lloyds Banking Group - more very serious allegations -</vt:lpstr>
      <vt:lpstr>Deliberate targeting  of customers’ assets</vt:lpstr>
      <vt:lpstr>Asset Theft Frauds</vt:lpstr>
      <vt:lpstr>Lloyds’ professional agents  - protected from investigation - </vt:lpstr>
      <vt:lpstr>The HBoS Reading fraud  - and the Turnbull report - </vt:lpstr>
      <vt:lpstr>The HBoS Reading fraud - Investigation &amp; compensation -</vt:lpstr>
      <vt:lpstr>Engineering the default - distinction between core and non-core assets - </vt:lpstr>
      <vt:lpstr>Asset Theft Fraud - the use of “Trojan horse” accountants - </vt:lpstr>
      <vt:lpstr> Management Obligation Accounts  - vehicles for secret wrongdoing - </vt:lpstr>
      <vt:lpstr>Lloyds’ panel solicitors and receivers - wholesale wrongdoing - </vt:lpstr>
      <vt:lpstr>Insolvency Fraud  - described - </vt:lpstr>
      <vt:lpstr>Lloyds &amp; Insolvency Practitioners - unduly close - </vt:lpstr>
      <vt:lpstr>Lloyds and receivership fraud - widespread disregard of the law - </vt:lpstr>
      <vt:lpstr>Land Registry fraud - 1</vt:lpstr>
      <vt:lpstr> Land Registry fraud - 2   </vt:lpstr>
      <vt:lpstr>Lloyds’ legal wrongdoing - unprecedented - </vt:lpstr>
      <vt:lpstr> Lloyds’ forgery of signatures  - NCA appears unwilling to investigate -   </vt:lpstr>
      <vt:lpstr>NDA’s and whistleblowers mis-use and mistreatment</vt:lpstr>
      <vt:lpstr>Government role - total control and cover up - </vt:lpstr>
      <vt:lpstr>Cost of banking scandal  - greatest in terms of public trust - </vt:lpstr>
      <vt:lpstr>Financial Conduct Authority  – complicit with Government -</vt:lpstr>
      <vt:lpstr>Financial Reporting Council – manipulated by Government -</vt:lpstr>
      <vt:lpstr>Interference with the law</vt:lpstr>
      <vt:lpstr>Serious Fraud Office (SFO)  – tightly controlled - </vt:lpstr>
      <vt:lpstr>Action Fraud - a long-standing farce - </vt:lpstr>
      <vt:lpstr>Police and NCA - widespread reluctance to investigate -</vt:lpstr>
      <vt:lpstr>Parliament &amp; due process  - ignored - </vt:lpstr>
      <vt:lpstr>Chancellor &amp; HM Treasury  -  multiple counts of securities fraud -</vt:lpstr>
      <vt:lpstr>EU &amp; UK securities law  over-ridden </vt:lpstr>
      <vt:lpstr>Lloyds share sales - investors with reason to feel aggrieved - </vt:lpstr>
      <vt:lpstr>Three principal objectives</vt:lpstr>
      <vt:lpstr>Business Bank Resolution Scheme  - deeply unsatisfactory - </vt:lpstr>
      <vt:lpstr>Suggested reforms - 1 </vt:lpstr>
      <vt:lpstr>Suggested reforms - 2</vt:lpstr>
      <vt:lpstr>Suggested reforms - 3</vt:lpstr>
      <vt:lpstr>Other reports by this author</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Larger than Watergate</dc:title>
  <dc:creator>William May</dc:creator>
  <cp:lastModifiedBy>HP Elite Pc</cp:lastModifiedBy>
  <cp:revision>1712</cp:revision>
  <cp:lastPrinted>2019-08-26T16:57:58Z</cp:lastPrinted>
  <dcterms:created xsi:type="dcterms:W3CDTF">2015-10-29T13:13:30Z</dcterms:created>
  <dcterms:modified xsi:type="dcterms:W3CDTF">2019-08-31T16:09:31Z</dcterms:modified>
</cp:coreProperties>
</file>